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CC"/>
    <a:srgbClr val="000099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5/8/2015</a:t>
            </a:fld>
            <a:endParaRPr lang="en-US" dirty="0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5/8/2015</a:t>
            </a:fld>
            <a:endParaRPr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F9B8CD-342D-4579-98EC-A8FD6B7370E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5/8/2015</a:t>
            </a:fld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B8CD-342D-4579-98EC-A8FD6B7370E1}" type="datetimeFigureOut">
              <a:rPr lang="en-US" smtClean="0"/>
              <a:pPr/>
              <a:t>5/8/2015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5/8/2015</a:t>
            </a:fld>
            <a:endParaRPr lang="en-US" dirty="0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5/8/2015</a:t>
            </a:fld>
            <a:endParaRPr lang="en-US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5/8/2015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555776" y="1556792"/>
            <a:ext cx="6172200" cy="1894362"/>
          </a:xfrm>
        </p:spPr>
        <p:txBody>
          <a:bodyPr/>
          <a:lstStyle/>
          <a:p>
            <a:r>
              <a:rPr lang="pl-PL" sz="3600" b="0" baseline="-25000" dirty="0" smtClean="0">
                <a:latin typeface="Berlin Sans FB Demi" pitchFamily="34" charset="0"/>
              </a:rPr>
              <a:t>DEEP RIVER AS</a:t>
            </a:r>
            <a:r>
              <a:rPr lang="pl-PL" baseline="-25000" dirty="0" smtClean="0">
                <a:latin typeface="Berlin Sans FB Demi" pitchFamily="34" charset="0"/>
              </a:rPr>
              <a:t/>
            </a:r>
            <a:br>
              <a:rPr lang="pl-PL" baseline="-25000" dirty="0" smtClean="0">
                <a:latin typeface="Berlin Sans FB Demi" pitchFamily="34" charset="0"/>
              </a:rPr>
            </a:br>
            <a:r>
              <a:rPr lang="pl-PL" baseline="-25000" dirty="0" smtClean="0">
                <a:latin typeface="Berlin Sans FB Demi" pitchFamily="34" charset="0"/>
              </a:rPr>
              <a:t>- Turbiny hydrokinetyczne </a:t>
            </a:r>
            <a:br>
              <a:rPr lang="pl-PL" baseline="-25000" dirty="0" smtClean="0">
                <a:latin typeface="Berlin Sans FB Demi" pitchFamily="34" charset="0"/>
              </a:rPr>
            </a:br>
            <a:r>
              <a:rPr lang="pl-PL" baseline="-25000" dirty="0" smtClean="0">
                <a:latin typeface="Berlin Sans FB Demi" pitchFamily="34" charset="0"/>
              </a:rPr>
              <a:t>o przepływie poprzecznym</a:t>
            </a:r>
            <a:br>
              <a:rPr lang="pl-PL" baseline="-25000" dirty="0" smtClean="0">
                <a:latin typeface="Berlin Sans FB Demi" pitchFamily="34" charset="0"/>
              </a:rPr>
            </a:br>
            <a:r>
              <a:rPr lang="pl-PL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 Demi" pitchFamily="34" charset="0"/>
              </a:rPr>
              <a:t>- </a:t>
            </a:r>
            <a:r>
              <a:rPr lang="pl-PL" baseline="-25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 Demi" pitchFamily="34" charset="0"/>
              </a:rPr>
              <a:t>hydroKINETIC</a:t>
            </a:r>
            <a:r>
              <a:rPr lang="pl-PL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 Demi" pitchFamily="34" charset="0"/>
              </a:rPr>
              <a:t> </a:t>
            </a:r>
            <a:r>
              <a:rPr lang="pl-PL" baseline="-25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 Demi" pitchFamily="34" charset="0"/>
              </a:rPr>
              <a:t>cross-flow</a:t>
            </a:r>
            <a:r>
              <a:rPr lang="pl-PL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 Demi" pitchFamily="34" charset="0"/>
              </a:rPr>
              <a:t>  </a:t>
            </a:r>
            <a:r>
              <a:rPr lang="pl-PL" baseline="-25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 Demi" pitchFamily="34" charset="0"/>
              </a:rPr>
              <a:t>turbines</a:t>
            </a:r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erlin Sans FB Demi" pitchFamily="34" charset="0"/>
              </a:rPr>
              <a:t> </a:t>
            </a:r>
            <a:endParaRPr lang="pl-PL" dirty="0">
              <a:solidFill>
                <a:schemeClr val="tx1">
                  <a:lumMod val="65000"/>
                  <a:lumOff val="35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483768" y="3573016"/>
            <a:ext cx="6172200" cy="1371600"/>
          </a:xfrm>
        </p:spPr>
        <p:txBody>
          <a:bodyPr/>
          <a:lstStyle/>
          <a:p>
            <a:r>
              <a:rPr lang="pl-PL" b="0" dirty="0" smtClean="0"/>
              <a:t>Seminarium zorganizowane przez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Towarzystwo Elektrowni Wodnych oraz</a:t>
            </a:r>
            <a:br>
              <a:rPr lang="pl-PL" dirty="0" smtClean="0"/>
            </a:br>
            <a:r>
              <a:rPr lang="pl-PL" dirty="0" smtClean="0"/>
              <a:t>Ośrodek Hydrodynamiki IMP PAN</a:t>
            </a:r>
          </a:p>
          <a:p>
            <a:pPr algn="r">
              <a:spcBef>
                <a:spcPts val="1200"/>
              </a:spcBef>
            </a:pPr>
            <a:r>
              <a:rPr lang="pl-PL" sz="1400" b="0" dirty="0" smtClean="0"/>
              <a:t>Gdańsk, 8 maja 2015</a:t>
            </a:r>
            <a:endParaRPr lang="pl-PL" sz="1400" b="0" dirty="0"/>
          </a:p>
        </p:txBody>
      </p:sp>
      <p:pic>
        <p:nvPicPr>
          <p:cNvPr id="1026" name="Picture 2" descr="930995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t="11740" b="14941"/>
          <a:stretch>
            <a:fillRect/>
          </a:stretch>
        </p:blipFill>
        <p:spPr bwMode="auto">
          <a:xfrm>
            <a:off x="2915816" y="5157192"/>
            <a:ext cx="295853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imp_final2x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44824"/>
            <a:ext cx="1557784" cy="15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innovasjonnorge-logo-4-3-4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19" y="4797152"/>
            <a:ext cx="2719901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upa 13"/>
          <p:cNvGrpSpPr/>
          <p:nvPr/>
        </p:nvGrpSpPr>
        <p:grpSpPr>
          <a:xfrm>
            <a:off x="567260" y="57150"/>
            <a:ext cx="8576740" cy="1257300"/>
            <a:chOff x="567260" y="57150"/>
            <a:chExt cx="8576740" cy="1257300"/>
          </a:xfrm>
        </p:grpSpPr>
        <p:pic>
          <p:nvPicPr>
            <p:cNvPr id="1027" name="Picture 3" descr="TEW_Logo_Transp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81750" y="57150"/>
              <a:ext cx="2762250" cy="125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Łącznik prosty 9"/>
            <p:cNvCxnSpPr/>
            <p:nvPr/>
          </p:nvCxnSpPr>
          <p:spPr>
            <a:xfrm flipV="1">
              <a:off x="567260" y="729640"/>
              <a:ext cx="8280920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pole tekstowe 12"/>
            <p:cNvSpPr txBox="1"/>
            <p:nvPr/>
          </p:nvSpPr>
          <p:spPr>
            <a:xfrm>
              <a:off x="1763688" y="764704"/>
              <a:ext cx="410445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1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Polish</a:t>
              </a:r>
              <a:r>
                <a:rPr lang="pl-PL" sz="11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pl-PL" sz="11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Hydropower</a:t>
              </a:r>
              <a:r>
                <a:rPr lang="pl-PL" sz="11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pl-PL" sz="11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Association</a:t>
              </a:r>
              <a:endParaRPr lang="pl-PL" sz="1100" b="1" dirty="0" smtClean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pl-PL" sz="11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The</a:t>
              </a:r>
              <a:r>
                <a:rPr lang="pl-PL" sz="11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pl-PL" sz="11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Szewalski</a:t>
              </a:r>
              <a:r>
                <a:rPr lang="pl-PL" sz="11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pl-PL" sz="11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Institute</a:t>
              </a:r>
              <a:r>
                <a:rPr lang="pl-PL" sz="1100" b="1" dirty="0" smtClean="0">
                  <a:solidFill>
                    <a:schemeClr val="accent1">
                      <a:lumMod val="50000"/>
                    </a:schemeClr>
                  </a:solidFill>
                </a:rPr>
                <a:t> of </a:t>
              </a:r>
              <a:r>
                <a:rPr lang="pl-PL" sz="11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Fluid-Flow</a:t>
              </a:r>
              <a:r>
                <a:rPr lang="pl-PL" sz="1100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pl-PL" sz="11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Machinery</a:t>
              </a:r>
              <a:endParaRPr lang="pl-PL" sz="11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 advTm="10000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143000"/>
          </a:xfrm>
        </p:spPr>
        <p:txBody>
          <a:bodyPr/>
          <a:lstStyle/>
          <a:p>
            <a:r>
              <a:rPr lang="pl-PL" dirty="0" smtClean="0"/>
              <a:t>Program / agenda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3600400" cy="424847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Powitanie i informacje ogólne</a:t>
            </a:r>
          </a:p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Towarzystwo Elektrowni Wodnych</a:t>
            </a:r>
            <a:r>
              <a:rPr lang="pl-PL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pl-PL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pl-PL" sz="1600" dirty="0" smtClean="0"/>
              <a:t>- nie tylko „wielka” energetyka</a:t>
            </a:r>
            <a:endParaRPr lang="pl-PL" sz="1800" dirty="0" smtClean="0"/>
          </a:p>
          <a:p>
            <a:r>
              <a:rPr lang="pl-PL" sz="18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Deep</a:t>
            </a:r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River AS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600" dirty="0" smtClean="0"/>
              <a:t>- turbiny hydrokinetyczne </a:t>
            </a:r>
            <a:br>
              <a:rPr lang="pl-PL" sz="1600" dirty="0" smtClean="0"/>
            </a:br>
            <a:r>
              <a:rPr lang="pl-PL" sz="1600" dirty="0" smtClean="0"/>
              <a:t>o przepływie poprzecznym</a:t>
            </a:r>
            <a:endParaRPr lang="pl-PL" sz="1800" dirty="0" smtClean="0"/>
          </a:p>
          <a:p>
            <a:r>
              <a:rPr lang="pl-PL" sz="18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Innovation</a:t>
            </a:r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pl-PL" sz="18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Norway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600" dirty="0" smtClean="0"/>
              <a:t>- norweski program wspierania przedsięwzięć innowacyjnych </a:t>
            </a:r>
            <a:endParaRPr lang="pl-PL" sz="1800" dirty="0" smtClean="0"/>
          </a:p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Ośrodek Hydrodynamiki IMP PAN</a:t>
            </a:r>
            <a:b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pl-PL" sz="1600" dirty="0" smtClean="0"/>
              <a:t>- prace badawczo-rozwojowe</a:t>
            </a:r>
            <a:br>
              <a:rPr lang="pl-PL" sz="1600" dirty="0" smtClean="0"/>
            </a:br>
            <a:r>
              <a:rPr lang="pl-PL" sz="1600" dirty="0" smtClean="0"/>
              <a:t>na rzecz energetyki wodnej</a:t>
            </a:r>
          </a:p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Zakończenie seminarium</a:t>
            </a:r>
            <a:endParaRPr lang="pl-PL" sz="1600" dirty="0" smtClean="0"/>
          </a:p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Wizyta w laboratorium IMP PAN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4283968" y="1628800"/>
            <a:ext cx="3744416" cy="42484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Welcome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address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b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&amp; general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information</a:t>
            </a:r>
            <a:endParaRPr kumimoji="0" lang="pl-PL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Polish</a:t>
            </a: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 </a:t>
            </a: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Hydropower</a:t>
            </a: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 </a:t>
            </a: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Association</a:t>
            </a:r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pl-PL" sz="1600" dirty="0" smtClean="0"/>
              <a:t>- not </a:t>
            </a:r>
            <a:r>
              <a:rPr lang="pl-PL" sz="1600" dirty="0" err="1" smtClean="0"/>
              <a:t>only</a:t>
            </a:r>
            <a:r>
              <a:rPr lang="pl-PL" sz="1600" dirty="0" smtClean="0"/>
              <a:t> „</a:t>
            </a:r>
            <a:r>
              <a:rPr lang="pl-PL" sz="1600" dirty="0" err="1" smtClean="0"/>
              <a:t>large</a:t>
            </a:r>
            <a:r>
              <a:rPr lang="pl-PL" sz="1600" dirty="0" smtClean="0"/>
              <a:t>” </a:t>
            </a:r>
            <a:r>
              <a:rPr lang="pl-PL" sz="1600" dirty="0" err="1" smtClean="0"/>
              <a:t>hydropower</a:t>
            </a:r>
            <a:endParaRPr lang="pl-PL" sz="16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Deep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River AS</a:t>
            </a:r>
            <a: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hydrokinetic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cross-flow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turbines</a:t>
            </a:r>
            <a:endParaRPr kumimoji="0" lang="pl-P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Innovation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Norway</a:t>
            </a:r>
            <a: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Norwegean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scheme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innovation</a:t>
            </a:r>
            <a:r>
              <a:rPr kumimoji="0" lang="pl-PL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venture</a:t>
            </a:r>
            <a:r>
              <a:rPr kumimoji="0" lang="pl-PL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support</a:t>
            </a:r>
            <a:endParaRPr kumimoji="0" lang="pl-PL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IMP PAN Centre for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Hydrodynamics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hydropower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related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b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</a:t>
            </a:r>
            <a:r>
              <a:rPr kumimoji="0" lang="pl-PL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development </a:t>
            </a:r>
            <a:r>
              <a:rPr kumimoji="0" lang="pl-PL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activity</a:t>
            </a: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Seminarium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closure</a:t>
            </a:r>
            <a:endParaRPr kumimoji="0" lang="pl-PL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A </a:t>
            </a: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visit</a:t>
            </a: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 to </a:t>
            </a: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the</a:t>
            </a: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 IMP PAN lab</a:t>
            </a:r>
          </a:p>
        </p:txBody>
      </p:sp>
      <p:pic>
        <p:nvPicPr>
          <p:cNvPr id="7" name="Picture 3" descr="TEW_Logo_Trans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-80920"/>
            <a:ext cx="2339752" cy="1064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Łącznik prosty 7"/>
          <p:cNvCxnSpPr/>
          <p:nvPr/>
        </p:nvCxnSpPr>
        <p:spPr>
          <a:xfrm>
            <a:off x="611560" y="485816"/>
            <a:ext cx="7444532" cy="0"/>
          </a:xfrm>
          <a:prstGeom prst="lin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1043608" y="476672"/>
            <a:ext cx="4450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Polish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Hydropower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Association</a:t>
            </a:r>
            <a:endParaRPr lang="pl-PL" sz="1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Szewalski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Institute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Fluid-Flow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Machinery</a:t>
            </a:r>
            <a:endParaRPr lang="pl-PL" sz="1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128792" cy="1080120"/>
          </a:xfrm>
        </p:spPr>
        <p:txBody>
          <a:bodyPr>
            <a:noAutofit/>
          </a:bodyPr>
          <a:lstStyle/>
          <a:p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Instytut Maszyn Przepływowych im. Roberta </a:t>
            </a:r>
            <a:r>
              <a:rPr lang="pl-PL" sz="1600" b="1" dirty="0" err="1" smtClean="0">
                <a:solidFill>
                  <a:schemeClr val="accent1">
                    <a:lumMod val="50000"/>
                  </a:schemeClr>
                </a:solidFill>
              </a:rPr>
              <a:t>Szewalskiego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Polskiej Akademii Nauk</a:t>
            </a:r>
            <a:r>
              <a:rPr lang="pl-PL" sz="1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pl-PL" sz="1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Szewalski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Institute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Fluid-Flow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Machinery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Polish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Academy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Sciences</a:t>
            </a:r>
            <a:endParaRPr lang="pl-PL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3672408" cy="460851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Powołany w roku 1956 do prowadzenia badań </a:t>
            </a:r>
            <a:b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 dziedzinie podstaw działania, projektowania </a:t>
            </a:r>
            <a:b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budowy maszyn służących do konwersji energii w przepływach. </a:t>
            </a:r>
            <a:b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 tym okresie stanowił naturalne zaplecze naukowo-badawcze dla zakładów Zamech</a:t>
            </a:r>
            <a:b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 Elblągu – głównego polskiego wytwórcy turbin parowych, śrub okrętowych </a:t>
            </a:r>
            <a:b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sprzęgieł hydrokinetycznych. </a:t>
            </a:r>
            <a:b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Od początku lat 60-tych jest też stałym partnerem polskiej energetyki wodnej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 </a:t>
            </a:r>
          </a:p>
          <a:p>
            <a:pPr marL="0" indent="0">
              <a:buNone/>
            </a:pP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Obecnie, badania są prowadzone </a:t>
            </a:r>
            <a:b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 następujących dziedzinach: </a:t>
            </a:r>
            <a:b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mechanika płynów, przepływy wielofazowe, termodynamika i wymiana ciepła, fizyka plazmy, technika laserowa, mechanika maszyn, tribologia i diagnostyka maszyn energetycznych. Duża część prac stosowanych związana jest z rozproszonymi źródłami energii odnawialnej.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4283968" y="1628800"/>
            <a:ext cx="3816424" cy="46085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Established in 1965 with the purpose to conduct research in the field of operation fundamentals,</a:t>
            </a:r>
            <a:b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design and construction of machinery used for energy conversion in fluid flows.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In this first period the Institute formed a natural scientific basis for the </a:t>
            </a:r>
            <a:r>
              <a:rPr lang="en-GB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Zamech</a:t>
            </a: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Mechanical Works – the main Polish manufacturer of steam turbines, ship propellers and fluid couplings.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Since the beginning of 60-ies the IMP PAN </a:t>
            </a:r>
            <a:b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has been also a long term partner </a:t>
            </a:r>
            <a:b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of the Polish hydropower sector.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Nowadays, research activity is conducted within the following areas: fluid mechanics, multi-phase flows, thermodynamics and heat exchange, </a:t>
            </a:r>
            <a:b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laser technologies, machinery mechanics, </a:t>
            </a:r>
            <a:r>
              <a:rPr lang="en-GB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tribology</a:t>
            </a:r>
            <a:r>
              <a:rPr lang="en-GB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diagnostics of power generating units. A major part of the </a:t>
            </a:r>
            <a:r>
              <a:rPr lang="pl-PL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</a:t>
            </a:r>
            <a:r>
              <a:rPr lang="pl-PL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pl-PL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pl-PL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oriented</a:t>
            </a:r>
            <a:r>
              <a:rPr lang="pl-PL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pl-PL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dispersed</a:t>
            </a:r>
            <a:r>
              <a:rPr lang="pl-PL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renewable</a:t>
            </a:r>
            <a:r>
              <a:rPr lang="pl-PL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energy </a:t>
            </a:r>
            <a:r>
              <a:rPr lang="pl-PL" sz="1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sources</a:t>
            </a:r>
            <a:r>
              <a:rPr lang="pl-PL" sz="1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GB" sz="1400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logoimp_final2x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7" descr="IMP-Zdjecie-Aktualne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137"/>
          <a:stretch>
            <a:fillRect/>
          </a:stretch>
        </p:blipFill>
        <p:spPr bwMode="auto">
          <a:xfrm>
            <a:off x="102640" y="1268760"/>
            <a:ext cx="8760657" cy="5589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a 124"/>
          <p:cNvGrpSpPr/>
          <p:nvPr/>
        </p:nvGrpSpPr>
        <p:grpSpPr>
          <a:xfrm>
            <a:off x="167958" y="2132856"/>
            <a:ext cx="8748713" cy="4176712"/>
            <a:chOff x="285750" y="2160546"/>
            <a:chExt cx="8748713" cy="4176712"/>
          </a:xfrm>
        </p:grpSpPr>
        <p:sp>
          <p:nvSpPr>
            <p:cNvPr id="20484" name="Line 3"/>
            <p:cNvSpPr>
              <a:spLocks noChangeShapeType="1"/>
            </p:cNvSpPr>
            <p:nvPr/>
          </p:nvSpPr>
          <p:spPr bwMode="auto">
            <a:xfrm flipH="1">
              <a:off x="8185707" y="3272490"/>
              <a:ext cx="0" cy="19939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85" name="Line 4"/>
            <p:cNvSpPr>
              <a:spLocks noChangeShapeType="1"/>
            </p:cNvSpPr>
            <p:nvPr/>
          </p:nvSpPr>
          <p:spPr bwMode="auto">
            <a:xfrm>
              <a:off x="2956953" y="3282679"/>
              <a:ext cx="0" cy="1537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86" name="Line 5"/>
            <p:cNvSpPr>
              <a:spLocks noChangeShapeType="1"/>
            </p:cNvSpPr>
            <p:nvPr/>
          </p:nvSpPr>
          <p:spPr bwMode="auto">
            <a:xfrm>
              <a:off x="4654464" y="3280000"/>
              <a:ext cx="0" cy="1506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87" name="Line 6"/>
            <p:cNvSpPr>
              <a:spLocks noChangeShapeType="1"/>
            </p:cNvSpPr>
            <p:nvPr/>
          </p:nvSpPr>
          <p:spPr bwMode="auto">
            <a:xfrm>
              <a:off x="6427743" y="3264593"/>
              <a:ext cx="0" cy="19197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88" name="Line 7"/>
            <p:cNvSpPr>
              <a:spLocks noChangeShapeType="1"/>
            </p:cNvSpPr>
            <p:nvPr/>
          </p:nvSpPr>
          <p:spPr bwMode="auto">
            <a:xfrm>
              <a:off x="969268" y="3287982"/>
              <a:ext cx="0" cy="13469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89" name="Line 8"/>
            <p:cNvSpPr>
              <a:spLocks noChangeShapeType="1"/>
            </p:cNvSpPr>
            <p:nvPr/>
          </p:nvSpPr>
          <p:spPr bwMode="auto">
            <a:xfrm flipV="1">
              <a:off x="449375" y="3274641"/>
              <a:ext cx="773633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85750" y="3436469"/>
              <a:ext cx="1731365" cy="2423511"/>
              <a:chOff x="5042" y="9484"/>
              <a:chExt cx="2148" cy="2285"/>
            </a:xfrm>
          </p:grpSpPr>
          <p:sp>
            <p:nvSpPr>
              <p:cNvPr id="20583" name="Text Box 10"/>
              <p:cNvSpPr txBox="1">
                <a:spLocks noChangeArrowheads="1"/>
              </p:cNvSpPr>
              <p:nvPr/>
            </p:nvSpPr>
            <p:spPr bwMode="auto">
              <a:xfrm>
                <a:off x="5042" y="9484"/>
                <a:ext cx="1771" cy="41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b="1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</a:t>
                </a:r>
                <a:endParaRPr lang="pl-PL" sz="700" b="1" dirty="0" smtClean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  <a:p>
                <a:pPr defTabSz="914400" fontAlgn="base">
                  <a:lnSpc>
                    <a:spcPts val="4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b="1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     OŚRODEK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b="1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</a:t>
                </a:r>
                <a:r>
                  <a:rPr lang="pl-PL" sz="700" b="1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HYDRODYNAMIKI</a:t>
                </a:r>
                <a:endPara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84" name="Line 11"/>
              <p:cNvSpPr>
                <a:spLocks noChangeShapeType="1"/>
              </p:cNvSpPr>
              <p:nvPr/>
            </p:nvSpPr>
            <p:spPr bwMode="auto">
              <a:xfrm>
                <a:off x="6508" y="9507"/>
                <a:ext cx="0" cy="39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85" name="Line 12"/>
              <p:cNvSpPr>
                <a:spLocks noChangeShapeType="1"/>
              </p:cNvSpPr>
              <p:nvPr/>
            </p:nvSpPr>
            <p:spPr bwMode="auto">
              <a:xfrm flipH="1">
                <a:off x="5292" y="9897"/>
                <a:ext cx="0" cy="171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86" name="Text Box 13"/>
              <p:cNvSpPr txBox="1">
                <a:spLocks noChangeArrowheads="1"/>
              </p:cNvSpPr>
              <p:nvPr/>
            </p:nvSpPr>
            <p:spPr bwMode="auto">
              <a:xfrm>
                <a:off x="5410" y="10029"/>
                <a:ext cx="1780" cy="358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 ZAKŁAD 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PRZEPŁYWÓW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WIELOFAZOWYCH</a:t>
                </a:r>
              </a:p>
            </p:txBody>
          </p:sp>
          <p:sp>
            <p:nvSpPr>
              <p:cNvPr id="20587" name="Text Box 14"/>
              <p:cNvSpPr txBox="1">
                <a:spLocks noChangeArrowheads="1"/>
              </p:cNvSpPr>
              <p:nvPr/>
            </p:nvSpPr>
            <p:spPr bwMode="auto">
              <a:xfrm>
                <a:off x="6773" y="10142"/>
                <a:ext cx="345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01/Z1</a:t>
                </a:r>
              </a:p>
            </p:txBody>
          </p:sp>
          <p:sp>
            <p:nvSpPr>
              <p:cNvPr id="20588" name="Line 15"/>
              <p:cNvSpPr>
                <a:spLocks noChangeShapeType="1"/>
              </p:cNvSpPr>
              <p:nvPr/>
            </p:nvSpPr>
            <p:spPr bwMode="auto">
              <a:xfrm>
                <a:off x="5292" y="10694"/>
                <a:ext cx="11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89" name="Text Box 16"/>
              <p:cNvSpPr txBox="1">
                <a:spLocks noChangeArrowheads="1"/>
              </p:cNvSpPr>
              <p:nvPr/>
            </p:nvSpPr>
            <p:spPr bwMode="auto">
              <a:xfrm>
                <a:off x="5402" y="10522"/>
                <a:ext cx="1766" cy="34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</a:t>
                </a: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  </a:t>
                </a:r>
                <a:b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</a:b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      ZAKŁAD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</a:t>
                </a: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HYDROENERGETYKI</a:t>
                </a:r>
              </a:p>
            </p:txBody>
          </p:sp>
          <p:sp>
            <p:nvSpPr>
              <p:cNvPr id="20590" name="Line 17"/>
              <p:cNvSpPr>
                <a:spLocks noChangeShapeType="1"/>
              </p:cNvSpPr>
              <p:nvPr/>
            </p:nvSpPr>
            <p:spPr bwMode="auto">
              <a:xfrm>
                <a:off x="6797" y="10520"/>
                <a:ext cx="0" cy="34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91" name="Text Box 18"/>
              <p:cNvSpPr txBox="1">
                <a:spLocks noChangeArrowheads="1"/>
              </p:cNvSpPr>
              <p:nvPr/>
            </p:nvSpPr>
            <p:spPr bwMode="auto">
              <a:xfrm>
                <a:off x="6806" y="10616"/>
                <a:ext cx="375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01/Z2</a:t>
                </a:r>
              </a:p>
            </p:txBody>
          </p:sp>
          <p:sp>
            <p:nvSpPr>
              <p:cNvPr id="20592" name="Text Box 19"/>
              <p:cNvSpPr txBox="1">
                <a:spLocks noChangeArrowheads="1"/>
              </p:cNvSpPr>
              <p:nvPr/>
            </p:nvSpPr>
            <p:spPr bwMode="auto">
              <a:xfrm>
                <a:off x="5410" y="10963"/>
                <a:ext cx="1758" cy="35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endPara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ZAKŁAD KAWITACJI</a:t>
                </a:r>
              </a:p>
            </p:txBody>
          </p:sp>
          <p:sp>
            <p:nvSpPr>
              <p:cNvPr id="20593" name="Text Box 20"/>
              <p:cNvSpPr txBox="1">
                <a:spLocks noChangeArrowheads="1"/>
              </p:cNvSpPr>
              <p:nvPr/>
            </p:nvSpPr>
            <p:spPr bwMode="auto">
              <a:xfrm>
                <a:off x="6794" y="11093"/>
                <a:ext cx="374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01/Z3</a:t>
                </a:r>
              </a:p>
            </p:txBody>
          </p:sp>
          <p:sp>
            <p:nvSpPr>
              <p:cNvPr id="20594" name="Line 21"/>
              <p:cNvSpPr>
                <a:spLocks noChangeShapeType="1"/>
              </p:cNvSpPr>
              <p:nvPr/>
            </p:nvSpPr>
            <p:spPr bwMode="auto">
              <a:xfrm flipH="1">
                <a:off x="6799" y="10977"/>
                <a:ext cx="0" cy="3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95" name="Text Box 22"/>
              <p:cNvSpPr txBox="1">
                <a:spLocks noChangeArrowheads="1"/>
              </p:cNvSpPr>
              <p:nvPr/>
            </p:nvSpPr>
            <p:spPr bwMode="auto">
              <a:xfrm>
                <a:off x="5410" y="11402"/>
                <a:ext cx="1774" cy="36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10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       </a:t>
                </a: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ZAKŁAD </a:t>
                </a: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ELEKTROHYDRODYNAMIKI</a:t>
                </a:r>
              </a:p>
            </p:txBody>
          </p:sp>
          <p:sp>
            <p:nvSpPr>
              <p:cNvPr id="20596" name="Text Box 23"/>
              <p:cNvSpPr txBox="1">
                <a:spLocks noChangeArrowheads="1"/>
              </p:cNvSpPr>
              <p:nvPr/>
            </p:nvSpPr>
            <p:spPr bwMode="auto">
              <a:xfrm>
                <a:off x="6786" y="11540"/>
                <a:ext cx="374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01/Z4</a:t>
                </a:r>
              </a:p>
            </p:txBody>
          </p:sp>
          <p:sp>
            <p:nvSpPr>
              <p:cNvPr id="20597" name="Line 24"/>
              <p:cNvSpPr>
                <a:spLocks noChangeShapeType="1"/>
              </p:cNvSpPr>
              <p:nvPr/>
            </p:nvSpPr>
            <p:spPr bwMode="auto">
              <a:xfrm>
                <a:off x="6794" y="11402"/>
                <a:ext cx="6" cy="3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98" name="Line 25"/>
              <p:cNvSpPr>
                <a:spLocks noChangeShapeType="1"/>
              </p:cNvSpPr>
              <p:nvPr/>
            </p:nvSpPr>
            <p:spPr bwMode="auto">
              <a:xfrm>
                <a:off x="6785" y="10029"/>
                <a:ext cx="0" cy="34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99" name="Line 26"/>
              <p:cNvSpPr>
                <a:spLocks noChangeShapeType="1"/>
              </p:cNvSpPr>
              <p:nvPr/>
            </p:nvSpPr>
            <p:spPr bwMode="auto">
              <a:xfrm>
                <a:off x="5292" y="11183"/>
                <a:ext cx="121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600" name="Line 27"/>
              <p:cNvSpPr>
                <a:spLocks noChangeShapeType="1"/>
              </p:cNvSpPr>
              <p:nvPr/>
            </p:nvSpPr>
            <p:spPr bwMode="auto">
              <a:xfrm>
                <a:off x="5292" y="10219"/>
                <a:ext cx="110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601" name="Line 28"/>
              <p:cNvSpPr>
                <a:spLocks noChangeShapeType="1"/>
              </p:cNvSpPr>
              <p:nvPr/>
            </p:nvSpPr>
            <p:spPr bwMode="auto">
              <a:xfrm flipV="1">
                <a:off x="5292" y="11604"/>
                <a:ext cx="110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602" name="Text Box 29"/>
              <p:cNvSpPr txBox="1">
                <a:spLocks noChangeArrowheads="1"/>
              </p:cNvSpPr>
              <p:nvPr/>
            </p:nvSpPr>
            <p:spPr bwMode="auto">
              <a:xfrm>
                <a:off x="6541" y="9654"/>
                <a:ext cx="18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 b="1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01</a:t>
                </a:r>
                <a:endPara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3915329" y="3404650"/>
              <a:ext cx="1681391" cy="2932608"/>
              <a:chOff x="7317" y="9481"/>
              <a:chExt cx="2086" cy="2765"/>
            </a:xfrm>
          </p:grpSpPr>
          <p:sp>
            <p:nvSpPr>
              <p:cNvPr id="20559" name="Text Box 31"/>
              <p:cNvSpPr txBox="1">
                <a:spLocks noChangeArrowheads="1"/>
              </p:cNvSpPr>
              <p:nvPr/>
            </p:nvSpPr>
            <p:spPr bwMode="auto">
              <a:xfrm>
                <a:off x="7317" y="9505"/>
                <a:ext cx="1811" cy="4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b="1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     OŚRODEK 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b="1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TECHNIK PLAZMOWEJ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b="1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I LASEROWEJ</a:t>
                </a:r>
                <a:endPara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0" name="Line 32"/>
              <p:cNvSpPr>
                <a:spLocks noChangeShapeType="1"/>
              </p:cNvSpPr>
              <p:nvPr/>
            </p:nvSpPr>
            <p:spPr bwMode="auto">
              <a:xfrm>
                <a:off x="7338" y="9931"/>
                <a:ext cx="11" cy="213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1" name="Line 33"/>
              <p:cNvSpPr>
                <a:spLocks noChangeShapeType="1"/>
              </p:cNvSpPr>
              <p:nvPr/>
            </p:nvSpPr>
            <p:spPr bwMode="auto">
              <a:xfrm flipH="1">
                <a:off x="8845" y="9481"/>
                <a:ext cx="5" cy="45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2" name="Line 34"/>
              <p:cNvSpPr>
                <a:spLocks noChangeShapeType="1"/>
              </p:cNvSpPr>
              <p:nvPr/>
            </p:nvSpPr>
            <p:spPr bwMode="auto">
              <a:xfrm>
                <a:off x="7349" y="12064"/>
                <a:ext cx="136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3" name="Line 35"/>
              <p:cNvSpPr>
                <a:spLocks noChangeShapeType="1"/>
              </p:cNvSpPr>
              <p:nvPr/>
            </p:nvSpPr>
            <p:spPr bwMode="auto">
              <a:xfrm>
                <a:off x="7349" y="10716"/>
                <a:ext cx="92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4" name="Line 36"/>
              <p:cNvSpPr>
                <a:spLocks noChangeShapeType="1"/>
              </p:cNvSpPr>
              <p:nvPr/>
            </p:nvSpPr>
            <p:spPr bwMode="auto">
              <a:xfrm>
                <a:off x="7349" y="11210"/>
                <a:ext cx="92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5" name="Line 37"/>
              <p:cNvSpPr>
                <a:spLocks noChangeShapeType="1"/>
              </p:cNvSpPr>
              <p:nvPr/>
            </p:nvSpPr>
            <p:spPr bwMode="auto">
              <a:xfrm flipV="1">
                <a:off x="7338" y="10246"/>
                <a:ext cx="13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6" name="Text Box 38"/>
              <p:cNvSpPr txBox="1">
                <a:spLocks noChangeArrowheads="1"/>
              </p:cNvSpPr>
              <p:nvPr/>
            </p:nvSpPr>
            <p:spPr bwMode="auto">
              <a:xfrm>
                <a:off x="8874" y="9654"/>
                <a:ext cx="18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 b="1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03</a:t>
                </a:r>
                <a:endPara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7" name="Line 39"/>
              <p:cNvSpPr>
                <a:spLocks noChangeShapeType="1"/>
              </p:cNvSpPr>
              <p:nvPr/>
            </p:nvSpPr>
            <p:spPr bwMode="auto">
              <a:xfrm>
                <a:off x="7338" y="11631"/>
                <a:ext cx="103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8" name="Text Box 40"/>
              <p:cNvSpPr txBox="1">
                <a:spLocks noChangeArrowheads="1"/>
              </p:cNvSpPr>
              <p:nvPr/>
            </p:nvSpPr>
            <p:spPr bwMode="auto">
              <a:xfrm>
                <a:off x="7426" y="10056"/>
                <a:ext cx="1932" cy="35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      ZAKŁAD 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  ENERGETYKI 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WODOROWEJ</a:t>
                </a:r>
              </a:p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69" name="Text Box 41"/>
              <p:cNvSpPr txBox="1">
                <a:spLocks noChangeArrowheads="1"/>
              </p:cNvSpPr>
              <p:nvPr/>
            </p:nvSpPr>
            <p:spPr bwMode="auto">
              <a:xfrm>
                <a:off x="8984" y="10169"/>
                <a:ext cx="374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03/Z1</a:t>
                </a:r>
              </a:p>
            </p:txBody>
          </p:sp>
          <p:sp>
            <p:nvSpPr>
              <p:cNvPr id="20570" name="Line 42"/>
              <p:cNvSpPr>
                <a:spLocks noChangeShapeType="1"/>
              </p:cNvSpPr>
              <p:nvPr/>
            </p:nvSpPr>
            <p:spPr bwMode="auto">
              <a:xfrm>
                <a:off x="8976" y="10054"/>
                <a:ext cx="0" cy="36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71" name="Text Box 43"/>
              <p:cNvSpPr txBox="1">
                <a:spLocks noChangeArrowheads="1"/>
              </p:cNvSpPr>
              <p:nvPr/>
            </p:nvSpPr>
            <p:spPr bwMode="auto">
              <a:xfrm>
                <a:off x="7440" y="10542"/>
                <a:ext cx="1932" cy="34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ZAKŁAD FOTOFIZYKI</a:t>
                </a:r>
              </a:p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72" name="Text Box 44"/>
              <p:cNvSpPr txBox="1">
                <a:spLocks noChangeArrowheads="1"/>
              </p:cNvSpPr>
              <p:nvPr/>
            </p:nvSpPr>
            <p:spPr bwMode="auto">
              <a:xfrm>
                <a:off x="8998" y="10643"/>
                <a:ext cx="374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03/Z2</a:t>
                </a:r>
              </a:p>
            </p:txBody>
          </p:sp>
          <p:sp>
            <p:nvSpPr>
              <p:cNvPr id="20573" name="Line 45"/>
              <p:cNvSpPr>
                <a:spLocks noChangeShapeType="1"/>
              </p:cNvSpPr>
              <p:nvPr/>
            </p:nvSpPr>
            <p:spPr bwMode="auto">
              <a:xfrm>
                <a:off x="8976" y="10552"/>
                <a:ext cx="0" cy="33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74" name="Text Box 46"/>
              <p:cNvSpPr txBox="1">
                <a:spLocks noChangeArrowheads="1"/>
              </p:cNvSpPr>
              <p:nvPr/>
            </p:nvSpPr>
            <p:spPr bwMode="auto">
              <a:xfrm>
                <a:off x="7440" y="10990"/>
                <a:ext cx="1932" cy="35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</a:t>
                </a: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</a:t>
                </a: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ZAKŁAD </a:t>
                </a: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ZASTOSOWAŃ </a:t>
                </a:r>
                <a:endPara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TECHNIKI PLAZMOWEJ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    I LASEROWEJ</a:t>
                </a:r>
              </a:p>
            </p:txBody>
          </p:sp>
          <p:sp>
            <p:nvSpPr>
              <p:cNvPr id="20575" name="Text Box 47"/>
              <p:cNvSpPr txBox="1">
                <a:spLocks noChangeArrowheads="1"/>
              </p:cNvSpPr>
              <p:nvPr/>
            </p:nvSpPr>
            <p:spPr bwMode="auto">
              <a:xfrm>
                <a:off x="8998" y="11100"/>
                <a:ext cx="374" cy="1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03/Z3</a:t>
                </a:r>
              </a:p>
            </p:txBody>
          </p:sp>
          <p:sp>
            <p:nvSpPr>
              <p:cNvPr id="20576" name="Line 48"/>
              <p:cNvSpPr>
                <a:spLocks noChangeShapeType="1"/>
              </p:cNvSpPr>
              <p:nvPr/>
            </p:nvSpPr>
            <p:spPr bwMode="auto">
              <a:xfrm>
                <a:off x="8984" y="10990"/>
                <a:ext cx="0" cy="35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77" name="Text Box 49"/>
              <p:cNvSpPr txBox="1">
                <a:spLocks noChangeArrowheads="1"/>
              </p:cNvSpPr>
              <p:nvPr/>
            </p:nvSpPr>
            <p:spPr bwMode="auto">
              <a:xfrm>
                <a:off x="7441" y="11426"/>
                <a:ext cx="1932" cy="37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</a:t>
                </a: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   </a:t>
                </a: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ZAKŁAD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</a:t>
                </a: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</a:t>
                </a: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OCZYSZCZANIA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</a:t>
                </a: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</a:t>
                </a: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POWIETRZA I WODY</a:t>
                </a:r>
              </a:p>
            </p:txBody>
          </p:sp>
          <p:sp>
            <p:nvSpPr>
              <p:cNvPr id="20578" name="Text Box 50"/>
              <p:cNvSpPr txBox="1">
                <a:spLocks noChangeArrowheads="1"/>
              </p:cNvSpPr>
              <p:nvPr/>
            </p:nvSpPr>
            <p:spPr bwMode="auto">
              <a:xfrm>
                <a:off x="8999" y="11532"/>
                <a:ext cx="374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03/Z4</a:t>
                </a:r>
              </a:p>
            </p:txBody>
          </p:sp>
          <p:sp>
            <p:nvSpPr>
              <p:cNvPr id="20579" name="Line 51"/>
              <p:cNvSpPr>
                <a:spLocks noChangeShapeType="1"/>
              </p:cNvSpPr>
              <p:nvPr/>
            </p:nvSpPr>
            <p:spPr bwMode="auto">
              <a:xfrm>
                <a:off x="8990" y="11429"/>
                <a:ext cx="0" cy="3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80" name="Text Box 52"/>
              <p:cNvSpPr txBox="1">
                <a:spLocks noChangeArrowheads="1"/>
              </p:cNvSpPr>
              <p:nvPr/>
            </p:nvSpPr>
            <p:spPr bwMode="auto">
              <a:xfrm>
                <a:off x="7441" y="11869"/>
                <a:ext cx="1932" cy="37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</a:t>
                </a: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</a:t>
                </a: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ZAKŁAD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FIZYCZNYCH </a:t>
                </a: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ASPEKTÓW</a:t>
                </a:r>
              </a:p>
              <a:p>
                <a:pPr defTabSz="914400" fontAlgn="base">
                  <a:lnSpc>
                    <a:spcPts val="6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</a:t>
                </a:r>
                <a:r>
                  <a:rPr lang="pl-PL" sz="700" dirty="0" smtClean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</a:t>
                </a:r>
                <a:r>
                  <a:rPr lang="pl-PL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EKOENERGII</a:t>
                </a:r>
              </a:p>
            </p:txBody>
          </p:sp>
          <p:sp>
            <p:nvSpPr>
              <p:cNvPr id="20581" name="Text Box 53"/>
              <p:cNvSpPr txBox="1">
                <a:spLocks noChangeArrowheads="1"/>
              </p:cNvSpPr>
              <p:nvPr/>
            </p:nvSpPr>
            <p:spPr bwMode="auto">
              <a:xfrm>
                <a:off x="9005" y="11969"/>
                <a:ext cx="398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03/Z5</a:t>
                </a:r>
              </a:p>
            </p:txBody>
          </p:sp>
          <p:sp>
            <p:nvSpPr>
              <p:cNvPr id="20582" name="Line 54"/>
              <p:cNvSpPr>
                <a:spLocks noChangeShapeType="1"/>
              </p:cNvSpPr>
              <p:nvPr/>
            </p:nvSpPr>
            <p:spPr bwMode="auto">
              <a:xfrm>
                <a:off x="8990" y="11869"/>
                <a:ext cx="0" cy="37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0492" name="Text Box 55"/>
            <p:cNvSpPr txBox="1">
              <a:spLocks noChangeArrowheads="1"/>
            </p:cNvSpPr>
            <p:nvPr/>
          </p:nvSpPr>
          <p:spPr bwMode="auto">
            <a:xfrm>
              <a:off x="7316801" y="3443893"/>
              <a:ext cx="1572576" cy="4380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4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b="1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</a:t>
              </a:r>
            </a:p>
            <a:p>
              <a:pPr defTabSz="914400" fontAlgn="base">
                <a:lnSpc>
                  <a:spcPts val="4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b="1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OŚRODEK</a:t>
              </a:r>
            </a:p>
            <a:p>
              <a:pPr defTabSz="914400" fontAlgn="base">
                <a:lnSpc>
                  <a:spcPts val="4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b="1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ENERGETYKI CIEPLNEJ</a:t>
              </a:r>
              <a:endParaRPr lang="pl-PL" sz="700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93" name="Line 56"/>
            <p:cNvSpPr>
              <a:spLocks noChangeShapeType="1"/>
            </p:cNvSpPr>
            <p:nvPr/>
          </p:nvSpPr>
          <p:spPr bwMode="auto">
            <a:xfrm flipH="1">
              <a:off x="8649178" y="3436469"/>
              <a:ext cx="0" cy="43803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94" name="Text Box 57"/>
            <p:cNvSpPr txBox="1">
              <a:spLocks noChangeArrowheads="1"/>
            </p:cNvSpPr>
            <p:nvPr/>
          </p:nvSpPr>
          <p:spPr bwMode="auto">
            <a:xfrm>
              <a:off x="8715273" y="3589198"/>
              <a:ext cx="209569" cy="189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b="1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05</a:t>
              </a:r>
              <a:endParaRPr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95" name="Line 58"/>
            <p:cNvSpPr>
              <a:spLocks noChangeShapeType="1"/>
            </p:cNvSpPr>
            <p:nvPr/>
          </p:nvSpPr>
          <p:spPr bwMode="auto">
            <a:xfrm flipH="1">
              <a:off x="9034463" y="3646471"/>
              <a:ext cx="0" cy="1542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96" name="Line 59"/>
            <p:cNvSpPr>
              <a:spLocks noChangeShapeType="1"/>
            </p:cNvSpPr>
            <p:nvPr/>
          </p:nvSpPr>
          <p:spPr bwMode="auto">
            <a:xfrm flipV="1">
              <a:off x="8900661" y="3646471"/>
              <a:ext cx="13380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97" name="Line 60"/>
            <p:cNvSpPr>
              <a:spLocks noChangeShapeType="1"/>
            </p:cNvSpPr>
            <p:nvPr/>
          </p:nvSpPr>
          <p:spPr bwMode="auto">
            <a:xfrm>
              <a:off x="8916782" y="4216023"/>
              <a:ext cx="11768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98" name="Line 61"/>
            <p:cNvSpPr>
              <a:spLocks noChangeShapeType="1"/>
            </p:cNvSpPr>
            <p:nvPr/>
          </p:nvSpPr>
          <p:spPr bwMode="auto">
            <a:xfrm>
              <a:off x="8928066" y="5188609"/>
              <a:ext cx="1063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499" name="Text Box 62"/>
            <p:cNvSpPr txBox="1">
              <a:spLocks noChangeArrowheads="1"/>
            </p:cNvSpPr>
            <p:nvPr/>
          </p:nvSpPr>
          <p:spPr bwMode="auto">
            <a:xfrm>
              <a:off x="7367581" y="4529966"/>
              <a:ext cx="1557261" cy="3701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 ZAKŁAD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ENERGETYKI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ROZPROSZONEJ</a:t>
              </a:r>
            </a:p>
          </p:txBody>
        </p:sp>
        <p:sp>
          <p:nvSpPr>
            <p:cNvPr id="20500" name="Text Box 63"/>
            <p:cNvSpPr txBox="1">
              <a:spLocks noChangeArrowheads="1"/>
            </p:cNvSpPr>
            <p:nvPr/>
          </p:nvSpPr>
          <p:spPr bwMode="auto">
            <a:xfrm>
              <a:off x="8636281" y="4629664"/>
              <a:ext cx="301457" cy="171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05/Z2</a:t>
              </a:r>
            </a:p>
          </p:txBody>
        </p:sp>
        <p:sp>
          <p:nvSpPr>
            <p:cNvPr id="20501" name="Line 64"/>
            <p:cNvSpPr>
              <a:spLocks noChangeShapeType="1"/>
            </p:cNvSpPr>
            <p:nvPr/>
          </p:nvSpPr>
          <p:spPr bwMode="auto">
            <a:xfrm flipH="1">
              <a:off x="8620967" y="4535269"/>
              <a:ext cx="0" cy="36485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02" name="Line 65"/>
            <p:cNvSpPr>
              <a:spLocks noChangeShapeType="1"/>
            </p:cNvSpPr>
            <p:nvPr/>
          </p:nvSpPr>
          <p:spPr bwMode="auto">
            <a:xfrm>
              <a:off x="8928066" y="4637088"/>
              <a:ext cx="9672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03" name="Text Box 66"/>
            <p:cNvSpPr txBox="1">
              <a:spLocks noChangeArrowheads="1"/>
            </p:cNvSpPr>
            <p:nvPr/>
          </p:nvSpPr>
          <p:spPr bwMode="auto">
            <a:xfrm>
              <a:off x="7367581" y="5005122"/>
              <a:ext cx="1560485" cy="3733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ZAKŁAD</a:t>
              </a:r>
            </a:p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WYMIANY CIEPŁA</a:t>
              </a:r>
            </a:p>
          </p:txBody>
        </p:sp>
        <p:sp>
          <p:nvSpPr>
            <p:cNvPr id="20504" name="Text Box 67"/>
            <p:cNvSpPr txBox="1">
              <a:spLocks noChangeArrowheads="1"/>
            </p:cNvSpPr>
            <p:nvPr/>
          </p:nvSpPr>
          <p:spPr bwMode="auto">
            <a:xfrm>
              <a:off x="8626609" y="5103760"/>
              <a:ext cx="301457" cy="207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05/Z3</a:t>
              </a:r>
            </a:p>
          </p:txBody>
        </p:sp>
        <p:sp>
          <p:nvSpPr>
            <p:cNvPr id="20505" name="Line 68"/>
            <p:cNvSpPr>
              <a:spLocks noChangeShapeType="1"/>
            </p:cNvSpPr>
            <p:nvPr/>
          </p:nvSpPr>
          <p:spPr bwMode="auto">
            <a:xfrm>
              <a:off x="8620967" y="4990274"/>
              <a:ext cx="0" cy="3871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06" name="Text Box 69"/>
            <p:cNvSpPr txBox="1">
              <a:spLocks noChangeArrowheads="1"/>
            </p:cNvSpPr>
            <p:nvPr/>
          </p:nvSpPr>
          <p:spPr bwMode="auto">
            <a:xfrm>
              <a:off x="7343400" y="4024051"/>
              <a:ext cx="1573382" cy="3850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ZAKŁAD TURBIN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07" name="Text Box 70"/>
            <p:cNvSpPr txBox="1">
              <a:spLocks noChangeArrowheads="1"/>
            </p:cNvSpPr>
            <p:nvPr/>
          </p:nvSpPr>
          <p:spPr bwMode="auto">
            <a:xfrm>
              <a:off x="8615324" y="4133295"/>
              <a:ext cx="301457" cy="190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05/Z1</a:t>
              </a:r>
            </a:p>
          </p:txBody>
        </p:sp>
        <p:sp>
          <p:nvSpPr>
            <p:cNvPr id="20508" name="Line 71"/>
            <p:cNvSpPr>
              <a:spLocks noChangeShapeType="1"/>
            </p:cNvSpPr>
            <p:nvPr/>
          </p:nvSpPr>
          <p:spPr bwMode="auto">
            <a:xfrm>
              <a:off x="8610488" y="4024051"/>
              <a:ext cx="4836" cy="3881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09" name="Text Box 72"/>
            <p:cNvSpPr txBox="1">
              <a:spLocks noChangeArrowheads="1"/>
            </p:cNvSpPr>
            <p:nvPr/>
          </p:nvSpPr>
          <p:spPr bwMode="auto">
            <a:xfrm>
              <a:off x="5596720" y="3436469"/>
              <a:ext cx="1487942" cy="4454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b="1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</a:t>
              </a:r>
            </a:p>
            <a:p>
              <a:pPr defTabSz="914400" fontAlgn="base">
                <a:lnSpc>
                  <a:spcPts val="4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b="1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  OŚRODEK</a:t>
              </a:r>
            </a:p>
            <a:p>
              <a:pPr defTabSz="914400" fontAlgn="base">
                <a:lnSpc>
                  <a:spcPts val="4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b="1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MECHANIKI MASZYN</a:t>
              </a:r>
              <a:endParaRPr lang="pl-PL" sz="700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10" name="Line 73"/>
            <p:cNvSpPr>
              <a:spLocks noChangeShapeType="1"/>
            </p:cNvSpPr>
            <p:nvPr/>
          </p:nvSpPr>
          <p:spPr bwMode="auto">
            <a:xfrm>
              <a:off x="6843658" y="3452378"/>
              <a:ext cx="0" cy="42212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11" name="Text Box 74"/>
            <p:cNvSpPr txBox="1">
              <a:spLocks noChangeArrowheads="1"/>
            </p:cNvSpPr>
            <p:nvPr/>
          </p:nvSpPr>
          <p:spPr bwMode="auto">
            <a:xfrm>
              <a:off x="6924261" y="3588137"/>
              <a:ext cx="153147" cy="190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b="1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04</a:t>
              </a:r>
              <a:endParaRPr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12" name="Line 75"/>
            <p:cNvSpPr>
              <a:spLocks noChangeShapeType="1"/>
            </p:cNvSpPr>
            <p:nvPr/>
          </p:nvSpPr>
          <p:spPr bwMode="auto">
            <a:xfrm flipH="1">
              <a:off x="5631380" y="3881928"/>
              <a:ext cx="0" cy="13066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13" name="Text Box 76"/>
            <p:cNvSpPr txBox="1">
              <a:spLocks noChangeArrowheads="1"/>
            </p:cNvSpPr>
            <p:nvPr/>
          </p:nvSpPr>
          <p:spPr bwMode="auto">
            <a:xfrm>
              <a:off x="5722462" y="4012384"/>
              <a:ext cx="1557261" cy="3966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 ZAKŁAD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MECHANIKI STRUKTUR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INTELIGENTNYCH</a:t>
              </a:r>
            </a:p>
          </p:txBody>
        </p:sp>
        <p:sp>
          <p:nvSpPr>
            <p:cNvPr id="20514" name="Line 77"/>
            <p:cNvSpPr>
              <a:spLocks noChangeShapeType="1"/>
            </p:cNvSpPr>
            <p:nvPr/>
          </p:nvSpPr>
          <p:spPr bwMode="auto">
            <a:xfrm>
              <a:off x="6963757" y="4006021"/>
              <a:ext cx="0" cy="401974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15" name="Text Box 78"/>
            <p:cNvSpPr txBox="1">
              <a:spLocks noChangeArrowheads="1"/>
            </p:cNvSpPr>
            <p:nvPr/>
          </p:nvSpPr>
          <p:spPr bwMode="auto">
            <a:xfrm>
              <a:off x="6976654" y="4134355"/>
              <a:ext cx="301457" cy="189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04/Z1</a:t>
              </a:r>
            </a:p>
          </p:txBody>
        </p:sp>
        <p:sp>
          <p:nvSpPr>
            <p:cNvPr id="20516" name="Line 79"/>
            <p:cNvSpPr>
              <a:spLocks noChangeShapeType="1"/>
            </p:cNvSpPr>
            <p:nvPr/>
          </p:nvSpPr>
          <p:spPr bwMode="auto">
            <a:xfrm>
              <a:off x="5631380" y="4714513"/>
              <a:ext cx="975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17" name="Line 80"/>
            <p:cNvSpPr>
              <a:spLocks noChangeShapeType="1"/>
            </p:cNvSpPr>
            <p:nvPr/>
          </p:nvSpPr>
          <p:spPr bwMode="auto">
            <a:xfrm>
              <a:off x="5631380" y="5188609"/>
              <a:ext cx="1128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18" name="Line 81"/>
            <p:cNvSpPr>
              <a:spLocks noChangeShapeType="1"/>
            </p:cNvSpPr>
            <p:nvPr/>
          </p:nvSpPr>
          <p:spPr bwMode="auto">
            <a:xfrm>
              <a:off x="5631380" y="4217083"/>
              <a:ext cx="975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19" name="Text Box 82"/>
            <p:cNvSpPr txBox="1">
              <a:spLocks noChangeArrowheads="1"/>
            </p:cNvSpPr>
            <p:nvPr/>
          </p:nvSpPr>
          <p:spPr bwMode="auto">
            <a:xfrm>
              <a:off x="5715207" y="4584057"/>
              <a:ext cx="1562903" cy="3701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</a:t>
              </a:r>
              <a:r>
                <a:rPr lang="pl-PL" sz="700" dirty="0" smtClean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ZAKLAD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 smtClean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DYNAMIKI  I  DIAGNOSTYKI 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 smtClean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 TURBIN</a:t>
              </a:r>
              <a:endParaRPr lang="pl-PL" sz="700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20" name="Text Box 83"/>
            <p:cNvSpPr txBox="1">
              <a:spLocks noChangeArrowheads="1"/>
            </p:cNvSpPr>
            <p:nvPr/>
          </p:nvSpPr>
          <p:spPr bwMode="auto">
            <a:xfrm>
              <a:off x="6963757" y="4637088"/>
              <a:ext cx="301457" cy="189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04/Z2</a:t>
              </a:r>
            </a:p>
          </p:txBody>
        </p:sp>
        <p:sp>
          <p:nvSpPr>
            <p:cNvPr id="20521" name="Line 84"/>
            <p:cNvSpPr>
              <a:spLocks noChangeShapeType="1"/>
            </p:cNvSpPr>
            <p:nvPr/>
          </p:nvSpPr>
          <p:spPr bwMode="auto">
            <a:xfrm>
              <a:off x="6963757" y="4535269"/>
              <a:ext cx="0" cy="36061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22" name="Text Box 85"/>
            <p:cNvSpPr txBox="1">
              <a:spLocks noChangeArrowheads="1"/>
            </p:cNvSpPr>
            <p:nvPr/>
          </p:nvSpPr>
          <p:spPr bwMode="auto">
            <a:xfrm>
              <a:off x="5736164" y="5005122"/>
              <a:ext cx="1580636" cy="3733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</a:t>
              </a:r>
              <a:r>
                <a:rPr lang="pl-PL" sz="700" dirty="0" smtClean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</a:t>
              </a: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ZAKŁAD</a:t>
              </a:r>
            </a:p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AEROSPRĘŻYSTOŚCI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pl-PL" sz="700" dirty="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23" name="Text Box 86"/>
            <p:cNvSpPr txBox="1">
              <a:spLocks noChangeArrowheads="1"/>
            </p:cNvSpPr>
            <p:nvPr/>
          </p:nvSpPr>
          <p:spPr bwMode="auto">
            <a:xfrm>
              <a:off x="6976654" y="5121790"/>
              <a:ext cx="301457" cy="189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04/Z3</a:t>
              </a:r>
            </a:p>
          </p:txBody>
        </p:sp>
        <p:sp>
          <p:nvSpPr>
            <p:cNvPr id="20524" name="Line 87"/>
            <p:cNvSpPr>
              <a:spLocks noChangeShapeType="1"/>
            </p:cNvSpPr>
            <p:nvPr/>
          </p:nvSpPr>
          <p:spPr bwMode="auto">
            <a:xfrm>
              <a:off x="6963757" y="5005122"/>
              <a:ext cx="0" cy="3733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25" name="Text Box 88"/>
            <p:cNvSpPr txBox="1">
              <a:spLocks noChangeArrowheads="1"/>
            </p:cNvSpPr>
            <p:nvPr/>
          </p:nvSpPr>
          <p:spPr bwMode="auto">
            <a:xfrm>
              <a:off x="2071119" y="3436469"/>
              <a:ext cx="1459731" cy="4380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</a:t>
              </a:r>
              <a:r>
                <a:rPr lang="pl-PL" sz="700" b="1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OŚRODEK 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b="1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PRZEPŁYWÓW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 b="1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I SPALANIA  </a:t>
              </a:r>
              <a:endParaRPr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26" name="Line 89"/>
            <p:cNvSpPr>
              <a:spLocks noChangeShapeType="1"/>
            </p:cNvSpPr>
            <p:nvPr/>
          </p:nvSpPr>
          <p:spPr bwMode="auto">
            <a:xfrm>
              <a:off x="3272919" y="3417378"/>
              <a:ext cx="0" cy="45712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27" name="Text Box 90"/>
            <p:cNvSpPr txBox="1">
              <a:spLocks noChangeArrowheads="1"/>
            </p:cNvSpPr>
            <p:nvPr/>
          </p:nvSpPr>
          <p:spPr bwMode="auto">
            <a:xfrm>
              <a:off x="3322087" y="3588137"/>
              <a:ext cx="205539" cy="190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b="1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02</a:t>
              </a:r>
              <a:endParaRPr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28" name="Line 91"/>
            <p:cNvSpPr>
              <a:spLocks noChangeShapeType="1"/>
            </p:cNvSpPr>
            <p:nvPr/>
          </p:nvSpPr>
          <p:spPr bwMode="auto">
            <a:xfrm>
              <a:off x="2109809" y="3874504"/>
              <a:ext cx="0" cy="1810474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29" name="Line 92"/>
            <p:cNvSpPr>
              <a:spLocks noChangeShapeType="1"/>
            </p:cNvSpPr>
            <p:nvPr/>
          </p:nvSpPr>
          <p:spPr bwMode="auto">
            <a:xfrm>
              <a:off x="2107391" y="4717695"/>
              <a:ext cx="8785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30" name="Line 93"/>
            <p:cNvSpPr>
              <a:spLocks noChangeShapeType="1"/>
            </p:cNvSpPr>
            <p:nvPr/>
          </p:nvSpPr>
          <p:spPr bwMode="auto">
            <a:xfrm>
              <a:off x="2109809" y="4146022"/>
              <a:ext cx="781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31" name="Line 94"/>
            <p:cNvSpPr>
              <a:spLocks noChangeShapeType="1"/>
            </p:cNvSpPr>
            <p:nvPr/>
          </p:nvSpPr>
          <p:spPr bwMode="auto">
            <a:xfrm>
              <a:off x="2109809" y="5678614"/>
              <a:ext cx="9108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32" name="Text Box 95"/>
            <p:cNvSpPr txBox="1">
              <a:spLocks noChangeArrowheads="1"/>
            </p:cNvSpPr>
            <p:nvPr/>
          </p:nvSpPr>
          <p:spPr bwMode="auto">
            <a:xfrm>
              <a:off x="2177516" y="4014506"/>
              <a:ext cx="1637865" cy="394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      ZAKŁAD</a:t>
              </a:r>
            </a:p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AERODYNAMIKI</a:t>
              </a:r>
            </a:p>
          </p:txBody>
        </p:sp>
        <p:sp>
          <p:nvSpPr>
            <p:cNvPr id="20533" name="Line 96"/>
            <p:cNvSpPr>
              <a:spLocks noChangeShapeType="1"/>
            </p:cNvSpPr>
            <p:nvPr/>
          </p:nvSpPr>
          <p:spPr bwMode="auto">
            <a:xfrm flipH="1">
              <a:off x="3513924" y="4012384"/>
              <a:ext cx="806" cy="3966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34" name="Text Box 97"/>
            <p:cNvSpPr txBox="1">
              <a:spLocks noChangeArrowheads="1"/>
            </p:cNvSpPr>
            <p:nvPr/>
          </p:nvSpPr>
          <p:spPr bwMode="auto">
            <a:xfrm>
              <a:off x="3509893" y="4146022"/>
              <a:ext cx="270022" cy="189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02/Z1</a:t>
              </a:r>
            </a:p>
          </p:txBody>
        </p:sp>
        <p:sp>
          <p:nvSpPr>
            <p:cNvPr id="20535" name="Text Box 98"/>
            <p:cNvSpPr txBox="1">
              <a:spLocks noChangeArrowheads="1"/>
            </p:cNvSpPr>
            <p:nvPr/>
          </p:nvSpPr>
          <p:spPr bwMode="auto">
            <a:xfrm>
              <a:off x="2187995" y="4535269"/>
              <a:ext cx="1627386" cy="360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ZAKŁAD AERODYNAMIKI </a:t>
              </a:r>
            </a:p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EKSPERYMENTALNEJ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36" name="Line 99"/>
            <p:cNvSpPr>
              <a:spLocks noChangeShapeType="1"/>
            </p:cNvSpPr>
            <p:nvPr/>
          </p:nvSpPr>
          <p:spPr bwMode="auto">
            <a:xfrm>
              <a:off x="3509893" y="4537390"/>
              <a:ext cx="4836" cy="3584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37" name="Text Box 100"/>
            <p:cNvSpPr txBox="1">
              <a:spLocks noChangeArrowheads="1"/>
            </p:cNvSpPr>
            <p:nvPr/>
          </p:nvSpPr>
          <p:spPr bwMode="auto">
            <a:xfrm>
              <a:off x="3530850" y="4674210"/>
              <a:ext cx="301457" cy="189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02/Z2</a:t>
              </a:r>
            </a:p>
          </p:txBody>
        </p:sp>
        <p:sp>
          <p:nvSpPr>
            <p:cNvPr id="20538" name="Text Box 101"/>
            <p:cNvSpPr txBox="1">
              <a:spLocks noChangeArrowheads="1"/>
            </p:cNvSpPr>
            <p:nvPr/>
          </p:nvSpPr>
          <p:spPr bwMode="auto">
            <a:xfrm>
              <a:off x="2187995" y="5005122"/>
              <a:ext cx="1627386" cy="3733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 ZAKŁAD </a:t>
              </a:r>
            </a:p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KONWERSJI ENERGII</a:t>
              </a:r>
            </a:p>
          </p:txBody>
        </p:sp>
        <p:sp>
          <p:nvSpPr>
            <p:cNvPr id="20539" name="Line 102"/>
            <p:cNvSpPr>
              <a:spLocks noChangeShapeType="1"/>
            </p:cNvSpPr>
            <p:nvPr/>
          </p:nvSpPr>
          <p:spPr bwMode="auto">
            <a:xfrm>
              <a:off x="3514730" y="5005122"/>
              <a:ext cx="0" cy="3733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40" name="Text Box 103"/>
            <p:cNvSpPr txBox="1">
              <a:spLocks noChangeArrowheads="1"/>
            </p:cNvSpPr>
            <p:nvPr/>
          </p:nvSpPr>
          <p:spPr bwMode="auto">
            <a:xfrm>
              <a:off x="3527626" y="5143003"/>
              <a:ext cx="301457" cy="189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02/Z3</a:t>
              </a:r>
            </a:p>
          </p:txBody>
        </p:sp>
        <p:sp>
          <p:nvSpPr>
            <p:cNvPr id="20541" name="Line 104"/>
            <p:cNvSpPr>
              <a:spLocks noChangeShapeType="1"/>
            </p:cNvSpPr>
            <p:nvPr/>
          </p:nvSpPr>
          <p:spPr bwMode="auto">
            <a:xfrm>
              <a:off x="2107391" y="5188609"/>
              <a:ext cx="8060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42" name="Text Box 105"/>
            <p:cNvSpPr txBox="1">
              <a:spLocks noChangeArrowheads="1"/>
            </p:cNvSpPr>
            <p:nvPr/>
          </p:nvSpPr>
          <p:spPr bwMode="auto">
            <a:xfrm>
              <a:off x="2187995" y="5470733"/>
              <a:ext cx="1627386" cy="3892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     ZAKŁAD</a:t>
              </a:r>
            </a:p>
            <a:p>
              <a:pPr defTabSz="914400" fontAlgn="base">
                <a:lnSpc>
                  <a:spcPts val="1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ENERGII ODNAWIALNYCH</a:t>
              </a:r>
            </a:p>
          </p:txBody>
        </p:sp>
        <p:sp>
          <p:nvSpPr>
            <p:cNvPr id="20543" name="Text Box 106"/>
            <p:cNvSpPr txBox="1">
              <a:spLocks noChangeArrowheads="1"/>
            </p:cNvSpPr>
            <p:nvPr/>
          </p:nvSpPr>
          <p:spPr bwMode="auto">
            <a:xfrm>
              <a:off x="3517148" y="5617099"/>
              <a:ext cx="311936" cy="15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02/Z4</a:t>
              </a:r>
            </a:p>
          </p:txBody>
        </p:sp>
        <p:grpSp>
          <p:nvGrpSpPr>
            <p:cNvPr id="6" name="Group 107"/>
            <p:cNvGrpSpPr>
              <a:grpSpLocks/>
            </p:cNvGrpSpPr>
            <p:nvPr/>
          </p:nvGrpSpPr>
          <p:grpSpPr bwMode="auto">
            <a:xfrm>
              <a:off x="458242" y="2736461"/>
              <a:ext cx="1825671" cy="380762"/>
              <a:chOff x="759" y="5217"/>
              <a:chExt cx="2265" cy="359"/>
            </a:xfrm>
          </p:grpSpPr>
          <p:sp>
            <p:nvSpPr>
              <p:cNvPr id="20555" name="Line 108"/>
              <p:cNvSpPr>
                <a:spLocks noChangeShapeType="1"/>
              </p:cNvSpPr>
              <p:nvPr/>
            </p:nvSpPr>
            <p:spPr bwMode="auto">
              <a:xfrm>
                <a:off x="759" y="5385"/>
                <a:ext cx="146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56" name="Text Box 109"/>
              <p:cNvSpPr txBox="1">
                <a:spLocks noChangeArrowheads="1"/>
              </p:cNvSpPr>
              <p:nvPr/>
            </p:nvSpPr>
            <p:spPr bwMode="auto">
              <a:xfrm>
                <a:off x="918" y="5217"/>
                <a:ext cx="1996" cy="359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lnSpc>
                    <a:spcPts val="10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b="1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 Z-CA DYREKTORA </a:t>
                </a:r>
              </a:p>
              <a:p>
                <a:pPr defTabSz="914400" fontAlgn="base">
                  <a:lnSpc>
                    <a:spcPts val="1000"/>
                  </a:lnSpc>
                  <a:spcBef>
                    <a:spcPct val="0"/>
                  </a:spcBef>
                  <a:spcAft>
                    <a:spcPts val="300"/>
                  </a:spcAft>
                </a:pPr>
                <a:r>
                  <a:rPr lang="pl-PL" sz="700" b="1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 DS. NAUKOWYCH</a:t>
                </a:r>
              </a:p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en-US" sz="700" dirty="0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       </a:t>
                </a:r>
                <a:endPara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57" name="Line 110"/>
              <p:cNvSpPr>
                <a:spLocks noChangeShapeType="1"/>
              </p:cNvSpPr>
              <p:nvPr/>
            </p:nvSpPr>
            <p:spPr bwMode="auto">
              <a:xfrm>
                <a:off x="2497" y="5217"/>
                <a:ext cx="0" cy="35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  <p:sp>
            <p:nvSpPr>
              <p:cNvPr id="20558" name="Text Box 111"/>
              <p:cNvSpPr txBox="1">
                <a:spLocks noChangeArrowheads="1"/>
              </p:cNvSpPr>
              <p:nvPr/>
            </p:nvSpPr>
            <p:spPr bwMode="auto">
              <a:xfrm>
                <a:off x="2557" y="5353"/>
                <a:ext cx="467" cy="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defTabSz="914400"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pl-PL" sz="700" b="1">
                    <a:solidFill>
                      <a:prstClr val="black"/>
                    </a:solidFill>
                    <a:latin typeface="Arial Narrow" pitchFamily="34" charset="0"/>
                    <a:cs typeface="Arial" pitchFamily="34" charset="0"/>
                  </a:rPr>
                  <a:t>ZDN</a:t>
                </a:r>
                <a:endParaRPr lang="pl-PL" sz="70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0545" name="Line 112"/>
            <p:cNvSpPr>
              <a:spLocks noChangeShapeType="1"/>
            </p:cNvSpPr>
            <p:nvPr/>
          </p:nvSpPr>
          <p:spPr bwMode="auto">
            <a:xfrm flipH="1">
              <a:off x="449375" y="2291002"/>
              <a:ext cx="8866" cy="9948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46" name="Line 113"/>
            <p:cNvSpPr>
              <a:spLocks noChangeShapeType="1"/>
            </p:cNvSpPr>
            <p:nvPr/>
          </p:nvSpPr>
          <p:spPr bwMode="auto">
            <a:xfrm>
              <a:off x="2195249" y="2914645"/>
              <a:ext cx="90920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47" name="Text Box 114"/>
            <p:cNvSpPr txBox="1">
              <a:spLocks noChangeArrowheads="1"/>
            </p:cNvSpPr>
            <p:nvPr/>
          </p:nvSpPr>
          <p:spPr bwMode="auto">
            <a:xfrm>
              <a:off x="611388" y="2160546"/>
              <a:ext cx="1945771" cy="41682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lnSpc>
                  <a:spcPts val="2000"/>
                </a:lnSpc>
                <a:spcBef>
                  <a:spcPct val="0"/>
                </a:spcBef>
                <a:spcAft>
                  <a:spcPts val="1000"/>
                </a:spcAft>
              </a:pPr>
              <a:r>
                <a:rPr lang="pl-PL" sz="700" b="1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RADA NAUKOWA</a:t>
              </a:r>
            </a:p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</a:t>
              </a:r>
            </a:p>
          </p:txBody>
        </p:sp>
        <p:sp>
          <p:nvSpPr>
            <p:cNvPr id="20548" name="Text Box 115"/>
            <p:cNvSpPr txBox="1">
              <a:spLocks noChangeArrowheads="1"/>
            </p:cNvSpPr>
            <p:nvPr/>
          </p:nvSpPr>
          <p:spPr bwMode="auto">
            <a:xfrm>
              <a:off x="3104457" y="2417215"/>
              <a:ext cx="2411659" cy="700008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b="1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</a:t>
              </a:r>
            </a:p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b="1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                 DYREKTOR</a:t>
              </a:r>
            </a:p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dirty="0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</a:t>
              </a:r>
            </a:p>
          </p:txBody>
        </p:sp>
        <p:sp>
          <p:nvSpPr>
            <p:cNvPr id="20549" name="Line 116"/>
            <p:cNvSpPr>
              <a:spLocks noChangeShapeType="1"/>
            </p:cNvSpPr>
            <p:nvPr/>
          </p:nvSpPr>
          <p:spPr bwMode="auto">
            <a:xfrm>
              <a:off x="2555547" y="2520095"/>
              <a:ext cx="54891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50" name="Line 117"/>
            <p:cNvSpPr>
              <a:spLocks noChangeShapeType="1"/>
            </p:cNvSpPr>
            <p:nvPr/>
          </p:nvSpPr>
          <p:spPr bwMode="auto">
            <a:xfrm>
              <a:off x="5071185" y="2417215"/>
              <a:ext cx="0" cy="70000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51" name="Text Box 118"/>
            <p:cNvSpPr txBox="1">
              <a:spLocks noChangeArrowheads="1"/>
            </p:cNvSpPr>
            <p:nvPr/>
          </p:nvSpPr>
          <p:spPr bwMode="auto">
            <a:xfrm>
              <a:off x="5073603" y="2704643"/>
              <a:ext cx="394958" cy="273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b="1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 DN</a:t>
              </a:r>
              <a:endParaRPr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52" name="Line 119"/>
            <p:cNvSpPr>
              <a:spLocks noChangeShapeType="1"/>
            </p:cNvSpPr>
            <p:nvPr/>
          </p:nvSpPr>
          <p:spPr bwMode="auto">
            <a:xfrm>
              <a:off x="458242" y="2291002"/>
              <a:ext cx="13622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53" name="Line 120"/>
            <p:cNvSpPr>
              <a:spLocks noChangeShapeType="1"/>
            </p:cNvSpPr>
            <p:nvPr/>
          </p:nvSpPr>
          <p:spPr bwMode="auto">
            <a:xfrm>
              <a:off x="2238775" y="2160546"/>
              <a:ext cx="0" cy="4168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endParaRPr kumimoji="1"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20554" name="Text Box 121"/>
            <p:cNvSpPr txBox="1">
              <a:spLocks noChangeArrowheads="1"/>
            </p:cNvSpPr>
            <p:nvPr/>
          </p:nvSpPr>
          <p:spPr bwMode="auto">
            <a:xfrm>
              <a:off x="2238775" y="2291002"/>
              <a:ext cx="207151" cy="189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pl-PL" sz="700" b="1">
                  <a:solidFill>
                    <a:prstClr val="black"/>
                  </a:solidFill>
                  <a:latin typeface="Arial Narrow" pitchFamily="34" charset="0"/>
                  <a:cs typeface="Arial" pitchFamily="34" charset="0"/>
                </a:rPr>
                <a:t>   RN</a:t>
              </a:r>
              <a:endParaRPr lang="pl-PL" sz="700">
                <a:solidFill>
                  <a:prstClr val="black"/>
                </a:solidFill>
                <a:latin typeface="Arial Narrow" pitchFamily="34" charset="0"/>
                <a:cs typeface="Arial" pitchFamily="34" charset="0"/>
              </a:endParaRPr>
            </a:p>
          </p:txBody>
        </p:sp>
      </p:grpSp>
      <p:sp>
        <p:nvSpPr>
          <p:cNvPr id="20483" name="Line 112"/>
          <p:cNvSpPr>
            <a:spLocks noChangeShapeType="1"/>
          </p:cNvSpPr>
          <p:nvPr/>
        </p:nvSpPr>
        <p:spPr bwMode="auto">
          <a:xfrm flipH="1">
            <a:off x="4281488" y="3086353"/>
            <a:ext cx="0" cy="1539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kumimoji="1" lang="pl-PL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6" name="Tytuł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128792" cy="1080120"/>
          </a:xfrm>
        </p:spPr>
        <p:txBody>
          <a:bodyPr>
            <a:noAutofit/>
          </a:bodyPr>
          <a:lstStyle/>
          <a:p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Instytut Maszyn Przepływowych im. Roberta </a:t>
            </a:r>
            <a:r>
              <a:rPr lang="pl-PL" sz="1600" b="1" dirty="0" err="1" smtClean="0">
                <a:solidFill>
                  <a:schemeClr val="accent1">
                    <a:lumMod val="50000"/>
                  </a:schemeClr>
                </a:solidFill>
              </a:rPr>
              <a:t>Szewalskiego</a:t>
            </a: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1600" b="1" dirty="0" smtClean="0">
                <a:solidFill>
                  <a:schemeClr val="accent1">
                    <a:lumMod val="50000"/>
                  </a:schemeClr>
                </a:solidFill>
              </a:rPr>
              <a:t>Polskiej Akademii Nauk</a:t>
            </a:r>
            <a:r>
              <a:rPr lang="pl-PL" sz="1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pl-PL" sz="1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Szewalski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Institute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Fluid-Flow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Machinery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Polish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l-PL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Academy</a:t>
            </a:r>
            <a:r>
              <a:rPr lang="pl-PL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Sciences</a:t>
            </a:r>
            <a:endParaRPr lang="pl-PL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7" name="Picture 4" descr="logoimp_final2x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" name="Obraz 127" descr="Szewalski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1052736"/>
            <a:ext cx="1511889" cy="216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97654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143000"/>
          </a:xfrm>
        </p:spPr>
        <p:txBody>
          <a:bodyPr/>
          <a:lstStyle/>
          <a:p>
            <a:r>
              <a:rPr lang="pl-PL" dirty="0" smtClean="0"/>
              <a:t>Program / agenda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3600400" cy="432048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Powitanie i informacje ogólne</a:t>
            </a:r>
          </a:p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Towarzystwo Elektrowni Wodnych</a:t>
            </a:r>
            <a:r>
              <a:rPr lang="pl-PL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pl-PL" sz="20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pl-PL" sz="1600" dirty="0" smtClean="0"/>
              <a:t>- nie tylko „wielka” energetyka</a:t>
            </a:r>
            <a:endParaRPr lang="pl-PL" sz="1800" dirty="0" smtClean="0"/>
          </a:p>
          <a:p>
            <a:r>
              <a:rPr lang="pl-PL" sz="18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Deep</a:t>
            </a:r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River AS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600" dirty="0" smtClean="0"/>
              <a:t>- turbiny hydrokinetyczne </a:t>
            </a:r>
            <a:br>
              <a:rPr lang="pl-PL" sz="1600" dirty="0" smtClean="0"/>
            </a:br>
            <a:r>
              <a:rPr lang="pl-PL" sz="1600" dirty="0" smtClean="0"/>
              <a:t>o przepływie poprzecznym</a:t>
            </a:r>
            <a:endParaRPr lang="pl-PL" sz="1800" dirty="0" smtClean="0"/>
          </a:p>
          <a:p>
            <a:r>
              <a:rPr lang="pl-PL" sz="18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Innovation</a:t>
            </a:r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pl-PL" sz="1800" b="1" dirty="0" err="1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Norway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600" dirty="0" smtClean="0"/>
              <a:t>- norweski program wspierania przedsięwzięć innowacyjnych </a:t>
            </a:r>
            <a:endParaRPr lang="pl-PL" sz="1800" dirty="0" smtClean="0"/>
          </a:p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Ośrodek Hydrodynamiki IMP PAN</a:t>
            </a:r>
            <a:b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pl-PL" sz="1600" dirty="0" smtClean="0"/>
              <a:t>- prace badawczo-rozwojowe</a:t>
            </a:r>
            <a:br>
              <a:rPr lang="pl-PL" sz="1600" dirty="0" smtClean="0"/>
            </a:br>
            <a:r>
              <a:rPr lang="pl-PL" sz="1600" dirty="0" smtClean="0"/>
              <a:t>na rzecz energetyki wodnej</a:t>
            </a:r>
          </a:p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Zakończenie seminarium</a:t>
            </a:r>
            <a:endParaRPr lang="pl-PL" sz="1600" dirty="0" smtClean="0"/>
          </a:p>
          <a:p>
            <a:r>
              <a:rPr lang="pl-PL" sz="18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Wizyta w laboratorium IMP PAN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4283968" y="1628800"/>
            <a:ext cx="3744416" cy="43204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Welcome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address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b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&amp; general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information</a:t>
            </a:r>
            <a:endParaRPr kumimoji="0" lang="pl-PL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</a:pP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Polish</a:t>
            </a: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 </a:t>
            </a: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Hydropower</a:t>
            </a: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 </a:t>
            </a: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Association</a:t>
            </a:r>
            <a: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pl-PL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pl-PL" sz="1600" dirty="0" smtClean="0"/>
              <a:t>- not </a:t>
            </a:r>
            <a:r>
              <a:rPr lang="pl-PL" sz="1600" dirty="0" err="1" smtClean="0"/>
              <a:t>only</a:t>
            </a:r>
            <a:r>
              <a:rPr lang="pl-PL" sz="1600" dirty="0" smtClean="0"/>
              <a:t> „</a:t>
            </a:r>
            <a:r>
              <a:rPr lang="pl-PL" sz="1600" dirty="0" err="1" smtClean="0"/>
              <a:t>large</a:t>
            </a:r>
            <a:r>
              <a:rPr lang="pl-PL" sz="1600" dirty="0" smtClean="0"/>
              <a:t>” </a:t>
            </a:r>
            <a:r>
              <a:rPr lang="pl-PL" sz="1600" dirty="0" err="1" smtClean="0"/>
              <a:t>hydropower</a:t>
            </a:r>
            <a:endParaRPr lang="pl-PL" sz="16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Deep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River AS</a:t>
            </a:r>
            <a: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hydrokinetic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cross-flow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turbines</a:t>
            </a:r>
            <a:endParaRPr kumimoji="0" lang="pl-P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Innovation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Norway</a:t>
            </a:r>
            <a: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Norwegean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scheme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innovation</a:t>
            </a:r>
            <a:r>
              <a:rPr kumimoji="0" lang="pl-PL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venture</a:t>
            </a:r>
            <a:r>
              <a:rPr kumimoji="0" lang="pl-PL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support</a:t>
            </a:r>
            <a:endParaRPr kumimoji="0" lang="pl-PL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IMP PAN Centre for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Hydrodynamics</a:t>
            </a: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/>
            </a:r>
            <a:b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hydropower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related</a:t>
            </a: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b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pl-P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</a:t>
            </a:r>
            <a:r>
              <a:rPr kumimoji="0" lang="pl-PL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development </a:t>
            </a:r>
            <a:r>
              <a:rPr kumimoji="0" lang="pl-PL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activity</a:t>
            </a: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pl-P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Seminarium </a:t>
            </a:r>
            <a:r>
              <a:rPr kumimoji="0" lang="pl-P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closure</a:t>
            </a:r>
            <a:endParaRPr kumimoji="0" lang="pl-PL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A </a:t>
            </a: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visit</a:t>
            </a: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 to </a:t>
            </a:r>
            <a:r>
              <a:rPr lang="pl-PL" b="1" dirty="0" err="1" smtClean="0">
                <a:solidFill>
                  <a:schemeClr val="accent1"/>
                </a:solidFill>
                <a:latin typeface="Arial Narrow" pitchFamily="34" charset="0"/>
              </a:rPr>
              <a:t>the</a:t>
            </a:r>
            <a:r>
              <a:rPr lang="pl-PL" b="1" dirty="0" smtClean="0">
                <a:solidFill>
                  <a:schemeClr val="accent1"/>
                </a:solidFill>
                <a:latin typeface="Arial Narrow" pitchFamily="34" charset="0"/>
              </a:rPr>
              <a:t> IMP PAN lab</a:t>
            </a:r>
          </a:p>
        </p:txBody>
      </p:sp>
      <p:pic>
        <p:nvPicPr>
          <p:cNvPr id="7" name="Picture 3" descr="TEW_Logo_Trans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-80920"/>
            <a:ext cx="2339752" cy="1064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Łącznik prosty 7"/>
          <p:cNvCxnSpPr/>
          <p:nvPr/>
        </p:nvCxnSpPr>
        <p:spPr>
          <a:xfrm>
            <a:off x="611560" y="485816"/>
            <a:ext cx="7444532" cy="0"/>
          </a:xfrm>
          <a:prstGeom prst="lin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1043608" y="476672"/>
            <a:ext cx="4450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Polish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Hydropower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Association</a:t>
            </a:r>
            <a:endParaRPr lang="pl-PL" sz="1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The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Szewalski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Institute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Fluid-Flow</a:t>
            </a:r>
            <a:r>
              <a:rPr lang="pl-PL" sz="1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1000" b="1" dirty="0" err="1" smtClean="0">
                <a:solidFill>
                  <a:schemeClr val="accent1">
                    <a:lumMod val="50000"/>
                  </a:schemeClr>
                </a:solidFill>
              </a:rPr>
              <a:t>Machinery</a:t>
            </a:r>
            <a:endParaRPr lang="pl-PL" sz="1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548</TotalTime>
  <Words>292</Words>
  <Application>Microsoft Office PowerPoint</Application>
  <PresentationFormat>Pokaz na ekranie (4:3)</PresentationFormat>
  <Paragraphs>142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Oriel</vt:lpstr>
      <vt:lpstr>DEEP RIVER AS - Turbiny hydrokinetyczne  o przepływie poprzecznym - hydroKINETIC cross-flow  turbines </vt:lpstr>
      <vt:lpstr>Program / agenda</vt:lpstr>
      <vt:lpstr>Instytut Maszyn Przepływowych im. Roberta Szewalskiego Polskiej Akademii Nauk The Szewalski Institute of Fluid-Flow Machinery of the Polish Academy of Sciences</vt:lpstr>
      <vt:lpstr>Instytut Maszyn Przepływowych im. Roberta Szewalskiego Polskiej Akademii Nauk The Szewalski Institute of Fluid-Flow Machinery of the Polish Academy of Sciences</vt:lpstr>
      <vt:lpstr>Program / agenda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Janusz Steller</dc:creator>
  <cp:lastModifiedBy>Janusz Steller</cp:lastModifiedBy>
  <cp:revision>53</cp:revision>
  <dcterms:created xsi:type="dcterms:W3CDTF">2015-05-07T10:20:25Z</dcterms:created>
  <dcterms:modified xsi:type="dcterms:W3CDTF">2015-05-08T18:45:37Z</dcterms:modified>
</cp:coreProperties>
</file>