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0" r:id="rId2"/>
    <p:sldId id="298" r:id="rId3"/>
    <p:sldId id="295" r:id="rId4"/>
    <p:sldId id="299" r:id="rId5"/>
    <p:sldId id="300" r:id="rId6"/>
    <p:sldId id="301" r:id="rId7"/>
    <p:sldId id="257" r:id="rId8"/>
    <p:sldId id="305" r:id="rId9"/>
    <p:sldId id="281" r:id="rId10"/>
    <p:sldId id="286" r:id="rId11"/>
    <p:sldId id="282" r:id="rId12"/>
    <p:sldId id="307" r:id="rId13"/>
    <p:sldId id="308" r:id="rId14"/>
    <p:sldId id="310" r:id="rId15"/>
    <p:sldId id="306" r:id="rId16"/>
    <p:sldId id="258" r:id="rId17"/>
    <p:sldId id="259" r:id="rId18"/>
    <p:sldId id="260" r:id="rId19"/>
    <p:sldId id="263" r:id="rId20"/>
    <p:sldId id="268" r:id="rId21"/>
    <p:sldId id="269" r:id="rId22"/>
    <p:sldId id="312" r:id="rId23"/>
    <p:sldId id="285" r:id="rId24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33CC"/>
    <a:srgbClr val="FFCC66"/>
    <a:srgbClr val="CC33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16" autoAdjust="0"/>
    <p:restoredTop sz="94660"/>
  </p:normalViewPr>
  <p:slideViewPr>
    <p:cSldViewPr>
      <p:cViewPr varScale="1">
        <p:scale>
          <a:sx n="104" d="100"/>
          <a:sy n="104" d="100"/>
        </p:scale>
        <p:origin x="-204" y="-84"/>
      </p:cViewPr>
      <p:guideLst>
        <p:guide orient="horz" pos="1706"/>
        <p:guide pos="55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256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8F046C47-9380-424F-89D1-54D460C531F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5505CC-8CFF-4EA2-A415-03FA57BC0B68}" type="slidenum">
              <a:rPr lang="pl-PL" smtClean="0"/>
              <a:pPr/>
              <a:t>1</a:t>
            </a:fld>
            <a:endParaRPr lang="pl-PL" smtClean="0"/>
          </a:p>
        </p:txBody>
      </p:sp>
      <p:sp>
        <p:nvSpPr>
          <p:cNvPr id="2662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7A6D39-DE40-4908-ADED-9082DFED986C}" type="slidenum">
              <a:rPr lang="pl-PL" sz="1200" b="0"/>
              <a:pPr algn="r"/>
              <a:t>1</a:t>
            </a:fld>
            <a:endParaRPr lang="pl-PL" sz="1200" b="0"/>
          </a:p>
        </p:txBody>
      </p:sp>
      <p:sp>
        <p:nvSpPr>
          <p:cNvPr id="2662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71B11E3-1BA6-40B6-AFD4-177480073EBC}" type="slidenum">
              <a:rPr lang="pl-PL" sz="1200" b="0"/>
              <a:pPr algn="r"/>
              <a:t>15</a:t>
            </a:fld>
            <a:endParaRPr lang="pl-PL" sz="1200" b="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EC76D9A-0CB8-4ABE-8E3B-6AB403731F8D}" type="slidenum">
              <a:rPr lang="pl-PL" smtClean="0"/>
              <a:pPr/>
              <a:t>16</a:t>
            </a:fld>
            <a:endParaRPr lang="pl-PL" smtClean="0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D14DE7E-5C5D-4C3F-999A-FE8971B93869}" type="slidenum">
              <a:rPr lang="pl-PL" smtClean="0"/>
              <a:pPr/>
              <a:t>17</a:t>
            </a:fld>
            <a:endParaRPr lang="pl-PL" smtClean="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96C2419-A1F6-4702-B99A-2A6BED8C9B59}" type="slidenum">
              <a:rPr lang="pl-PL" smtClean="0"/>
              <a:pPr/>
              <a:t>18</a:t>
            </a:fld>
            <a:endParaRPr lang="pl-PL" smtClean="0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F6E2DAB-13AA-4874-805E-B6EA12D81CE0}" type="slidenum">
              <a:rPr lang="pl-PL" smtClean="0"/>
              <a:pPr/>
              <a:t>19</a:t>
            </a:fld>
            <a:endParaRPr lang="pl-PL" smtClean="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4BA443-6249-45CB-9FFB-4692D5CBF90D}" type="slidenum">
              <a:rPr lang="pl-PL" smtClean="0"/>
              <a:pPr/>
              <a:t>20</a:t>
            </a:fld>
            <a:endParaRPr lang="pl-PL" smtClean="0"/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C7079C9-2B2D-4A42-A12E-885629A31CD5}" type="slidenum">
              <a:rPr lang="pl-PL" smtClean="0"/>
              <a:pPr/>
              <a:t>21</a:t>
            </a:fld>
            <a:endParaRPr lang="pl-PL" smtClean="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C945642-88C8-485D-85FC-AE8AC620D788}" type="slidenum">
              <a:rPr lang="pl-PL" sz="1200" b="0"/>
              <a:pPr algn="r"/>
              <a:t>22</a:t>
            </a:fld>
            <a:endParaRPr lang="pl-PL" sz="1200" b="0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19E8DB6-0E27-4F5B-8564-1CDD50A643F2}" type="slidenum">
              <a:rPr lang="pl-PL" smtClean="0"/>
              <a:pPr/>
              <a:t>23</a:t>
            </a:fld>
            <a:endParaRPr lang="pl-PL" smtClean="0"/>
          </a:p>
        </p:txBody>
      </p:sp>
      <p:sp>
        <p:nvSpPr>
          <p:cNvPr id="4403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011E686-E550-4880-9DDA-312506031CDF}" type="slidenum">
              <a:rPr lang="pl-PL" sz="1200" b="0"/>
              <a:pPr algn="r"/>
              <a:t>23</a:t>
            </a:fld>
            <a:endParaRPr lang="pl-PL" sz="1200" b="0"/>
          </a:p>
        </p:txBody>
      </p:sp>
      <p:sp>
        <p:nvSpPr>
          <p:cNvPr id="4403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52D8B4-A167-4289-A129-B8CDAC549729}" type="slidenum">
              <a:rPr lang="pl-PL" smtClean="0"/>
              <a:pPr/>
              <a:t>7</a:t>
            </a:fld>
            <a:endParaRPr lang="pl-PL" smtClean="0"/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9336A67-9E03-4249-845A-8671C4C4930E}" type="slidenum">
              <a:rPr lang="pl-PL" sz="1200" b="0"/>
              <a:pPr algn="r"/>
              <a:t>8</a:t>
            </a:fld>
            <a:endParaRPr lang="pl-PL" sz="1200" b="0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62C44D-7844-49FE-A28B-9D1DE6CBFB57}" type="slidenum">
              <a:rPr lang="pl-PL" smtClean="0"/>
              <a:pPr/>
              <a:t>9</a:t>
            </a:fld>
            <a:endParaRPr lang="pl-PL" smtClean="0"/>
          </a:p>
        </p:txBody>
      </p:sp>
      <p:sp>
        <p:nvSpPr>
          <p:cNvPr id="296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6B0650-36C8-4C4C-92E8-4824BEFE26B9}" type="slidenum">
              <a:rPr lang="pl-PL" smtClean="0"/>
              <a:pPr/>
              <a:t>10</a:t>
            </a:fld>
            <a:endParaRPr lang="pl-PL" smtClean="0"/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E984D55-B3EB-404F-91BA-9AE1BCBC6B8C}" type="slidenum">
              <a:rPr lang="pl-PL" smtClean="0"/>
              <a:pPr/>
              <a:t>11</a:t>
            </a:fld>
            <a:endParaRPr lang="pl-PL" smtClean="0"/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83B1853-1B67-456E-A076-063C05196E03}" type="slidenum">
              <a:rPr lang="pl-PL" sz="1200" b="0"/>
              <a:pPr algn="r"/>
              <a:t>12</a:t>
            </a:fld>
            <a:endParaRPr lang="pl-PL" sz="1200" b="0"/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06BD05D-E187-43DA-A40A-C241A981901F}" type="slidenum">
              <a:rPr lang="pl-PL" sz="1200" b="0"/>
              <a:pPr algn="r"/>
              <a:t>13</a:t>
            </a:fld>
            <a:endParaRPr lang="pl-PL" sz="1200" b="0"/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A98B0A2-EE94-4C43-AB40-07FDBD7DF286}" type="slidenum">
              <a:rPr lang="pl-PL" sz="1200" b="0"/>
              <a:pPr algn="r"/>
              <a:t>14</a:t>
            </a:fld>
            <a:endParaRPr lang="pl-PL" sz="1200" b="0"/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A4DC1-6B84-488A-948E-0DD20B5E1C7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AA16E-05F4-48AB-B221-D2EF56B3758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BA5DE-0E38-4C4F-AF20-E827C09231D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FDCE1-E32E-4341-B2F8-E2538147E5C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F4A43-4DBA-4758-9FD9-B6DA93CD527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58715-4DEA-48D6-B14C-0F826E346E8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979A8-6D75-4658-86AA-3756B914646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42C31-C37D-43BC-92F7-CDAF30BF7E1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48ED2-A2C2-464D-BDBB-55927952192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AF665-A906-4190-ADBD-988242CC9ED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AF165-CE93-4BD0-B616-EA7E3F0DD1D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 wzorca tytułu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</a:defRPr>
            </a:lvl1pPr>
          </a:lstStyle>
          <a:p>
            <a:pPr>
              <a:defRPr/>
            </a:pPr>
            <a:fld id="{58CF0304-E522-4EEB-85A6-88A60595624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9.jpeg"/><Relationship Id="rId5" Type="http://schemas.openxmlformats.org/officeDocument/2006/relationships/image" Target="../media/image2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biuro@tew.p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4128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pl-PL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TOWARZYSTWO ELEKTROWNI WODNYCH</a:t>
            </a:r>
            <a:r>
              <a:rPr lang="pl-PL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98307" name="Picture 3" descr="logo_t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65350" y="3284538"/>
            <a:ext cx="4813300" cy="2082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4" name="pole tekstowe 3"/>
          <p:cNvSpPr txBox="1"/>
          <p:nvPr/>
        </p:nvSpPr>
        <p:spPr>
          <a:xfrm>
            <a:off x="1547813" y="5661025"/>
            <a:ext cx="6083300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dirty="0" err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Polish</a:t>
            </a:r>
            <a:r>
              <a:rPr lang="pl-PL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dirty="0" err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Hydropower</a:t>
            </a:r>
            <a:r>
              <a:rPr lang="pl-PL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dirty="0" err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Association</a:t>
            </a:r>
            <a:endParaRPr lang="pl-PL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STRATEGIA SRODOWISKA ENERGETYKI WODNEJ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063" y="2997200"/>
            <a:ext cx="4392612" cy="324008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pl-PL" sz="2000" smtClean="0"/>
              <a:t>organizację ogólnodostępnych - wyposażonych w eksponaty oraz sprzęt audiowizualny - Punktów Informacji Technicznej, w których zainteresowani będą mogli zapoznać się ze stosowanymi w kraju i na świecie rozwiązaniami technicznymi w energetyce wodnej, wykorzystywanymi przy eksploatacji stopni wodnych o niskich spadach na ciekach o niewielkich przepływach. 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179388" y="1296988"/>
            <a:ext cx="8785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pl-PL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UPOWSZECHNIENIE IDEI WYKORZYSTANIA ENERGII ODNAWIALNEJ W MIKROINSTALACJACH </a:t>
            </a:r>
          </a:p>
        </p:txBody>
      </p:sp>
      <p:pic>
        <p:nvPicPr>
          <p:cNvPr id="11269" name="Picture 4" descr="logo_t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Picture 6" descr="sala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0100" y="3133725"/>
            <a:ext cx="2160588" cy="1619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74754" name="Picture 2" descr="S:\pulpit praca\płytka\płyta\Skarszów\2011.12.28 Skarszów\020 muzeu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4695825"/>
            <a:ext cx="2409825" cy="1806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81930" name="Picture 10" descr="Jak-wyposazyc-sale-konferencyjna-_ba3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05625" y="3476625"/>
            <a:ext cx="2058988" cy="160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81932" name="Picture 12" descr="temat%20miesiaca_mew_wtw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288" y="5349875"/>
            <a:ext cx="1441450" cy="1441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11274" name="Rectangle 13"/>
          <p:cNvSpPr>
            <a:spLocks noChangeArrowheads="1"/>
          </p:cNvSpPr>
          <p:nvPr/>
        </p:nvSpPr>
        <p:spPr bwMode="auto">
          <a:xfrm>
            <a:off x="119063" y="2555875"/>
            <a:ext cx="1157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pl-PL" sz="2000" b="0"/>
              <a:t>poprzez:</a:t>
            </a:r>
          </a:p>
        </p:txBody>
      </p:sp>
      <p:grpSp>
        <p:nvGrpSpPr>
          <p:cNvPr id="11275" name="Group 18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81939" name="Text Box 19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13326" name="Picture 20" descr="it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11276" name="Text Box 21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STRATEGIA SRODOWISKA ENERGETYKI WODNEJ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924175"/>
            <a:ext cx="8964612" cy="369728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pl-PL" sz="2000" smtClean="0"/>
              <a:t>organizację seminariów tematycznych, </a:t>
            </a:r>
            <a:br>
              <a:rPr lang="pl-PL" sz="2000" smtClean="0"/>
            </a:br>
            <a:r>
              <a:rPr lang="pl-PL" sz="2000" smtClean="0"/>
              <a:t>szkoleń i wystaw technicznych w zakresie </a:t>
            </a:r>
            <a:br>
              <a:rPr lang="pl-PL" sz="2000" smtClean="0"/>
            </a:br>
            <a:r>
              <a:rPr lang="pl-PL" sz="2000" smtClean="0"/>
              <a:t>wykorzystania potencjału hydroenergetycznego, </a:t>
            </a:r>
            <a:br>
              <a:rPr lang="pl-PL" sz="2000" smtClean="0"/>
            </a:br>
            <a:r>
              <a:rPr lang="pl-PL" sz="2000" smtClean="0"/>
              <a:t>podczas których uczestnicy zapoznają się z:</a:t>
            </a:r>
          </a:p>
          <a:p>
            <a:pPr marL="623888" lvl="1" indent="-255588" eaLnBrk="1" hangingPunct="1">
              <a:buFontTx/>
              <a:buChar char="-"/>
            </a:pPr>
            <a:r>
              <a:rPr lang="pl-PL" sz="1800" smtClean="0"/>
              <a:t>szczegółowym opisem procedur administracyjno prawnych </a:t>
            </a:r>
            <a:br>
              <a:rPr lang="pl-PL" sz="1800" smtClean="0"/>
            </a:br>
            <a:r>
              <a:rPr lang="pl-PL" sz="1800" smtClean="0"/>
              <a:t>w dochodzeniu do urzeczywistnienia projektu mikroinstalacji hydroenergetycznej,</a:t>
            </a:r>
          </a:p>
          <a:p>
            <a:pPr marL="623888" lvl="1" indent="-255588" eaLnBrk="1" hangingPunct="1">
              <a:buFontTx/>
              <a:buChar char="-"/>
            </a:pPr>
            <a:r>
              <a:rPr lang="pl-PL" sz="1800" smtClean="0"/>
              <a:t>obowiązkami i prawami inwestorów, </a:t>
            </a:r>
          </a:p>
          <a:p>
            <a:pPr marL="623888" lvl="1" indent="-255588" eaLnBrk="1" hangingPunct="1">
              <a:buFontTx/>
              <a:buChar char="-"/>
            </a:pPr>
            <a:r>
              <a:rPr lang="pl-PL" sz="1800" smtClean="0"/>
              <a:t>praktycznymi przykładami organizacji procesu inwestycyjnego </a:t>
            </a:r>
            <a:br>
              <a:rPr lang="pl-PL" sz="1800" smtClean="0"/>
            </a:br>
            <a:r>
              <a:rPr lang="pl-PL" sz="1800" smtClean="0"/>
              <a:t>w tym z zasadami doboru urządzeń wytwórczych, </a:t>
            </a:r>
          </a:p>
          <a:p>
            <a:pPr marL="623888" lvl="1" indent="-255588" eaLnBrk="1" hangingPunct="1">
              <a:buFontTx/>
              <a:buChar char="-"/>
            </a:pPr>
            <a:r>
              <a:rPr lang="pl-PL" sz="1800" smtClean="0"/>
              <a:t>podstawami eksploatacji elektrowni i optymalizacji produkcji energii elektrycznej.</a:t>
            </a:r>
            <a:endParaRPr lang="pl-PL" sz="1600" smtClean="0"/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179388" y="1268413"/>
            <a:ext cx="8785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pl-PL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UPOWSZECHNIENIE IDEI WYKORZYSTANIA ENERGII ODNAWIALNEJ W MIKROINSTALACJACH </a:t>
            </a:r>
          </a:p>
        </p:txBody>
      </p:sp>
      <p:pic>
        <p:nvPicPr>
          <p:cNvPr id="12293" name="Picture 4" descr="logo_t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97" name="Picture 21" descr="ANd9GcRK3bE--BL29A52XKIp-rkkdhn85xib8ISCuo5t6GOSthJTqPotM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2349500"/>
            <a:ext cx="2619375" cy="1743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12295" name="Rectangle 22"/>
          <p:cNvSpPr>
            <a:spLocks noChangeArrowheads="1"/>
          </p:cNvSpPr>
          <p:nvPr/>
        </p:nvSpPr>
        <p:spPr bwMode="auto">
          <a:xfrm>
            <a:off x="119063" y="2555875"/>
            <a:ext cx="1157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pl-PL" sz="2000" b="0"/>
              <a:t>poprzez:</a:t>
            </a:r>
          </a:p>
        </p:txBody>
      </p:sp>
      <p:grpSp>
        <p:nvGrpSpPr>
          <p:cNvPr id="12296" name="Group 23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75800" name="Text Box 24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14347" name="Picture 25" descr="i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12297" name="Text Box 26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5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836613"/>
            <a:ext cx="8785225" cy="554355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pl-PL" sz="1800" b="1" smtClean="0"/>
              <a:t>ORGANIZACJA LABORATORÓW POLOWYCH</a:t>
            </a:r>
          </a:p>
          <a:p>
            <a:pPr marL="0" indent="0" eaLnBrk="1" hangingPunct="1">
              <a:buFontTx/>
              <a:buNone/>
            </a:pPr>
            <a:r>
              <a:rPr lang="pl-PL" sz="1800" smtClean="0"/>
              <a:t>Obiekt można wyposażyć w najnowszej konstrukcji hydrozespoły np. STREAM </a:t>
            </a:r>
            <a:br>
              <a:rPr lang="pl-PL" sz="1800" smtClean="0"/>
            </a:br>
            <a:r>
              <a:rPr lang="pl-PL" sz="1800" smtClean="0"/>
              <a:t>(o przepływie poprzecznym) oferowane przez japońska firmę </a:t>
            </a:r>
            <a:br>
              <a:rPr lang="pl-PL" sz="1800" smtClean="0"/>
            </a:br>
            <a:r>
              <a:rPr lang="pl-PL" sz="1800" smtClean="0"/>
              <a:t>a produkowane w kooperacji z firmami krajowymi... 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187450" y="2195513"/>
            <a:ext cx="6784975" cy="4662487"/>
            <a:chOff x="748" y="1175"/>
            <a:chExt cx="4502" cy="3093"/>
          </a:xfrm>
        </p:grpSpPr>
        <p:pic>
          <p:nvPicPr>
            <p:cNvPr id="88068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8" y="1269"/>
              <a:ext cx="3992" cy="299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sp>
          <p:nvSpPr>
            <p:cNvPr id="13322" name="Rectangle 5"/>
            <p:cNvSpPr>
              <a:spLocks noChangeArrowheads="1"/>
            </p:cNvSpPr>
            <p:nvPr/>
          </p:nvSpPr>
          <p:spPr bwMode="auto">
            <a:xfrm>
              <a:off x="4098" y="1175"/>
              <a:ext cx="1152" cy="1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sz="1200" i="1"/>
                <a:t>Turbiny SH STREAM</a:t>
              </a:r>
              <a:r>
                <a:rPr lang="pl-PL" sz="1200" b="0"/>
                <a:t> </a:t>
              </a:r>
            </a:p>
          </p:txBody>
        </p:sp>
      </p:grpSp>
      <p:pic>
        <p:nvPicPr>
          <p:cNvPr id="13316" name="Picture 4" descr="logo_tew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53" name="Rectangle 17"/>
          <p:cNvSpPr>
            <a:spLocks noGrp="1" noChangeArrowheads="1"/>
          </p:cNvSpPr>
          <p:nvPr>
            <p:ph type="title" idx="4294967295"/>
          </p:nvPr>
        </p:nvSpPr>
        <p:spPr>
          <a:xfrm>
            <a:off x="1692275" y="333375"/>
            <a:ext cx="6983413" cy="576263"/>
          </a:xfrm>
        </p:spPr>
        <p:txBody>
          <a:bodyPr/>
          <a:lstStyle/>
          <a:p>
            <a:pPr algn="l" eaLnBrk="1" hangingPunct="1">
              <a:tabLst>
                <a:tab pos="3946525" algn="l"/>
              </a:tabLst>
              <a:defRPr/>
            </a:pPr>
            <a: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STRATEGIA SRODOWISKA ENERGETYKI WODNEJ</a:t>
            </a:r>
          </a:p>
        </p:txBody>
      </p:sp>
      <p:grpSp>
        <p:nvGrpSpPr>
          <p:cNvPr id="13318" name="Group 21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65558" name="Text Box 22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88074" name="Picture 23" descr="i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412875"/>
            <a:ext cx="8785225" cy="52371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pl-PL" sz="1800" smtClean="0"/>
              <a:t>.... lub hydrozespoły z turbiną Banki  </a:t>
            </a:r>
          </a:p>
        </p:txBody>
      </p:sp>
      <p:pic>
        <p:nvPicPr>
          <p:cNvPr id="66566" name="Picture 6" descr="Turbina Banki w zasuwie jaz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2713" y="1893888"/>
            <a:ext cx="3632200" cy="4838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4065588" y="6380163"/>
            <a:ext cx="3459162" cy="2841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sz="1200" i="1"/>
              <a:t>Turbina Banki zainstalowana w zasuwie jazu</a:t>
            </a:r>
            <a:r>
              <a:rPr lang="pl-PL" sz="1200" b="0"/>
              <a:t> </a:t>
            </a:r>
          </a:p>
        </p:txBody>
      </p:sp>
      <p:pic>
        <p:nvPicPr>
          <p:cNvPr id="14341" name="Picture 4" descr="logo_tew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1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2160588" y="0"/>
            <a:ext cx="6983412" cy="1143000"/>
          </a:xfrm>
        </p:spPr>
        <p:txBody>
          <a:bodyPr/>
          <a:lstStyle/>
          <a:p>
            <a:pPr algn="l" eaLnBrk="1" hangingPunct="1">
              <a:tabLst>
                <a:tab pos="3946525" algn="l"/>
              </a:tabLst>
              <a:defRPr/>
            </a:pPr>
            <a: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STRATEGIA SRODOWISKA ENERGETYKI WODNEJ</a:t>
            </a:r>
          </a:p>
        </p:txBody>
      </p:sp>
      <p:grpSp>
        <p:nvGrpSpPr>
          <p:cNvPr id="14343" name="Group 15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66576" name="Text Box 16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90121" name="Picture 17" descr="i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  <p:bldP spid="6656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412875"/>
            <a:ext cx="8785225" cy="52371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pl-PL" sz="1800" smtClean="0"/>
              <a:t>.... lub hydrozespoły z turbiną hydrokinetyczną</a:t>
            </a: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5003800" y="6092825"/>
            <a:ext cx="3421063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sz="1200" i="1"/>
              <a:t>Turbina hydrokinetyczna firmy DEEP RIVER</a:t>
            </a:r>
            <a:r>
              <a:rPr lang="pl-PL" sz="1200" b="0"/>
              <a:t> </a:t>
            </a:r>
          </a:p>
        </p:txBody>
      </p:sp>
      <p:pic>
        <p:nvPicPr>
          <p:cNvPr id="15364" name="Picture 4" descr="logo_t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1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2160588" y="0"/>
            <a:ext cx="6983412" cy="1143000"/>
          </a:xfrm>
        </p:spPr>
        <p:txBody>
          <a:bodyPr/>
          <a:lstStyle/>
          <a:p>
            <a:pPr algn="l" eaLnBrk="1" hangingPunct="1">
              <a:tabLst>
                <a:tab pos="3946525" algn="l"/>
              </a:tabLst>
              <a:defRPr/>
            </a:pPr>
            <a:r>
              <a:rPr lang="pl-PL" sz="18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STRATEGIA SRODOWISKA ENERGETYKI WODNEJ</a:t>
            </a:r>
          </a:p>
        </p:txBody>
      </p:sp>
      <p:grpSp>
        <p:nvGrpSpPr>
          <p:cNvPr id="15366" name="Group 15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66576" name="Text Box 16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93193" name="Picture 17" descr="it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pic>
        <p:nvPicPr>
          <p:cNvPr id="15367" name="Picture 11"/>
          <p:cNvPicPr>
            <a:picLocks noChangeAspect="1" noChangeArrowheads="1"/>
          </p:cNvPicPr>
          <p:nvPr/>
        </p:nvPicPr>
        <p:blipFill>
          <a:blip r:embed="rId5" cstate="print"/>
          <a:srcRect l="37968" t="18675" b="15482"/>
          <a:stretch>
            <a:fillRect/>
          </a:stretch>
        </p:blipFill>
        <p:spPr bwMode="auto">
          <a:xfrm>
            <a:off x="3492500" y="1916113"/>
            <a:ext cx="2101850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  <p:bldP spid="6656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40000"/>
          </a:blip>
          <a:srcRect/>
          <a:stretch>
            <a:fillRect/>
          </a:stretch>
        </p:blipFill>
        <p:spPr bwMode="auto">
          <a:xfrm>
            <a:off x="1763713" y="620713"/>
            <a:ext cx="6699250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</p:pic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196975"/>
            <a:ext cx="8978900" cy="4692650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pl-PL" sz="3200" b="1" smtClean="0"/>
              <a:t>PROGRAM </a:t>
            </a:r>
            <a:br>
              <a:rPr lang="pl-PL" sz="3200" b="1" smtClean="0"/>
            </a:br>
            <a:r>
              <a:rPr lang="pl-PL" sz="3200" b="1" smtClean="0"/>
              <a:t>upowszechnienia idei </a:t>
            </a:r>
            <a:br>
              <a:rPr lang="pl-PL" sz="3200" b="1" smtClean="0"/>
            </a:br>
            <a:r>
              <a:rPr lang="pl-PL" sz="3200" b="1" smtClean="0"/>
              <a:t>mikroinstalacji hydroenergetycznych</a:t>
            </a:r>
            <a:br>
              <a:rPr lang="pl-PL" sz="3200" b="1" smtClean="0"/>
            </a:br>
            <a:endParaRPr lang="pl-PL" sz="3200" smtClean="0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3059113" y="4868863"/>
            <a:ext cx="3273425" cy="1068387"/>
            <a:chOff x="1583" y="1026"/>
            <a:chExt cx="2062" cy="673"/>
          </a:xfrm>
        </p:grpSpPr>
        <p:pic>
          <p:nvPicPr>
            <p:cNvPr id="83973" name="Picture 16" descr="it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64" y="1026"/>
              <a:ext cx="636" cy="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  <p:sp>
          <p:nvSpPr>
            <p:cNvPr id="2065" name="Text Box 17"/>
            <p:cNvSpPr txBox="1">
              <a:spLocks noChangeArrowheads="1"/>
            </p:cNvSpPr>
            <p:nvPr/>
          </p:nvSpPr>
          <p:spPr bwMode="auto">
            <a:xfrm>
              <a:off x="1583" y="1065"/>
              <a:ext cx="2062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60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</p:grpSp>
      <p:pic>
        <p:nvPicPr>
          <p:cNvPr id="16389" name="Picture 4" descr="logo_tew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333375"/>
            <a:ext cx="7596187" cy="809625"/>
          </a:xfrm>
        </p:spPr>
        <p:txBody>
          <a:bodyPr/>
          <a:lstStyle/>
          <a:p>
            <a:pPr eaLnBrk="1" hangingPunct="1">
              <a:defRPr/>
            </a:pPr>
            <a: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Efekty dodatkowe </a:t>
            </a:r>
            <a:b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związane z rozwojem działalności prosumenckiej</a:t>
            </a:r>
            <a:r>
              <a:rPr lang="pl-PL" sz="3000" smtClean="0"/>
              <a:t> 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677275" cy="52546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pl-PL" sz="1600" smtClean="0"/>
              <a:t>Zagospodarowanie częściowo zniszczonych budowli i urządzeń wodnych. Adaptacja budynków młynów dla potrzeb firm produkcyjnych i usługowych, agroturystyki, Punktów Informacji Technicznej MIHE itp.  </a:t>
            </a:r>
          </a:p>
        </p:txBody>
      </p:sp>
      <p:pic>
        <p:nvPicPr>
          <p:cNvPr id="49156" name="Picture 4" descr="P10100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973263"/>
            <a:ext cx="2736850" cy="2058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17413" name="Picture 4" descr="logo_tew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475" y="3341688"/>
            <a:ext cx="2736850" cy="2054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4916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6013" y="4646613"/>
            <a:ext cx="2720975" cy="2046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4916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638" y="1916113"/>
            <a:ext cx="2808287" cy="2105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49164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3800" y="3141663"/>
            <a:ext cx="2665413" cy="2001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49165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4163" y="4724400"/>
            <a:ext cx="3563937" cy="1919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grpSp>
        <p:nvGrpSpPr>
          <p:cNvPr id="17419" name="Group 14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49167" name="Text Box 15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16398" name="Picture 16" descr="it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17420" name="Text Box 17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9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98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3300413"/>
            <a:ext cx="4948238" cy="3282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Efekty dodatkowe </a:t>
            </a:r>
            <a:b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związane z rozwojem działalności prosumenckiej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08050"/>
            <a:ext cx="8856662" cy="547211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pl-PL" sz="1800" smtClean="0"/>
              <a:t>Uporządkowanie terenów przyrzecznych w bezpośredniej bliskości stopnia </a:t>
            </a:r>
            <a:br>
              <a:rPr lang="pl-PL" sz="1800" smtClean="0"/>
            </a:br>
            <a:endParaRPr lang="pl-PL" sz="1800" smtClean="0"/>
          </a:p>
        </p:txBody>
      </p:sp>
      <p:pic>
        <p:nvPicPr>
          <p:cNvPr id="18437" name="Picture 4" descr="logo_tew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7" name="Picture 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8925" y="1484313"/>
            <a:ext cx="4570413" cy="343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grpSp>
        <p:nvGrpSpPr>
          <p:cNvPr id="18439" name="Group 23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50200" name="Text Box 24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17418" name="Picture 25" descr="it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18440" name="Text Box 26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sz="3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Efekty dodatkowe - związane</a:t>
            </a:r>
            <a:r>
              <a:rPr lang="pl-PL" sz="3000" smtClean="0"/>
              <a:t> </a:t>
            </a:r>
          </a:p>
        </p:txBody>
      </p:sp>
      <p:pic>
        <p:nvPicPr>
          <p:cNvPr id="19459" name="Picture 4" descr="logo_t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5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8125" y="908050"/>
            <a:ext cx="8667750" cy="464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51216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238" y="4116388"/>
            <a:ext cx="3538537" cy="2654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51217" name="Picture 17"/>
          <p:cNvPicPr>
            <a:picLocks noChangeAspect="1" noChangeArrowheads="1"/>
          </p:cNvPicPr>
          <p:nvPr/>
        </p:nvPicPr>
        <p:blipFill>
          <a:blip r:embed="rId6" cstate="print">
            <a:lum bright="24000" contrast="24000"/>
          </a:blip>
          <a:srcRect/>
          <a:stretch>
            <a:fillRect/>
          </a:stretch>
        </p:blipFill>
        <p:spPr bwMode="auto">
          <a:xfrm>
            <a:off x="5491163" y="4116388"/>
            <a:ext cx="3538537" cy="2654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7038" y="908050"/>
            <a:ext cx="8120062" cy="5472113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pl-PL" sz="1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Zwiększenie pojemności mikroretencji z możliwością planowego i sterowalnego gospodarowania zakumulowanymi zasobami wodnymi.   </a:t>
            </a:r>
          </a:p>
        </p:txBody>
      </p:sp>
      <p:grpSp>
        <p:nvGrpSpPr>
          <p:cNvPr id="19464" name="Group 18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51219" name="Text Box 19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19467" name="Picture 20" descr="it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19465" name="Text Box 21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Efekty dodatkowe </a:t>
            </a:r>
            <a:b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związane z rozwojem działalności prosumenckiej</a:t>
            </a:r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07375" cy="324008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AutoNum type="arabicPeriod" startAt="6"/>
            </a:pPr>
            <a:endParaRPr lang="pl-PL" sz="2000" smtClean="0"/>
          </a:p>
          <a:p>
            <a:pPr marL="0" indent="0" eaLnBrk="1" hangingPunct="1">
              <a:lnSpc>
                <a:spcPct val="80000"/>
              </a:lnSpc>
              <a:buFontTx/>
              <a:buAutoNum type="arabicPeriod" startAt="6"/>
            </a:pPr>
            <a:endParaRPr lang="pl-PL" sz="2000" smtClean="0"/>
          </a:p>
          <a:p>
            <a:pPr marL="0" indent="0" eaLnBrk="1" hangingPunct="1">
              <a:lnSpc>
                <a:spcPct val="80000"/>
              </a:lnSpc>
              <a:buFontTx/>
              <a:buAutoNum type="arabicPeriod" startAt="6"/>
            </a:pPr>
            <a:endParaRPr lang="pl-PL" sz="2000" smtClean="0"/>
          </a:p>
          <a:p>
            <a:pPr marL="0" indent="0" eaLnBrk="1" hangingPunct="1">
              <a:lnSpc>
                <a:spcPct val="80000"/>
              </a:lnSpc>
              <a:buFontTx/>
              <a:buAutoNum type="arabicPeriod" startAt="6"/>
            </a:pPr>
            <a:endParaRPr lang="pl-PL" sz="2000" smtClean="0"/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pl-PL" sz="2400" b="1" smtClean="0"/>
              <a:t>Rozwój małych firm lokalnych pracujących na rzecz powstałych mikroinstalacji, realizujących usługi budowlane, monterskie i serwisowe, firm konsultingowych, projektowych oraz firm produkcyjnych wytwarzających elementy wyposażenia siłowni wodnych.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pl-PL" sz="2400" b="1" smtClean="0"/>
          </a:p>
        </p:txBody>
      </p:sp>
      <p:pic>
        <p:nvPicPr>
          <p:cNvPr id="20484" name="Picture 4" descr="logo_t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5" name="Group 12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54285" name="Text Box 13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22538" name="Picture 14" descr="it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20486" name="Text Box 15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4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42497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pl-PL" sz="1800" b="1" i="1" smtClean="0"/>
              <a:t>ZARZĄD </a:t>
            </a:r>
            <a:r>
              <a:rPr lang="pl-PL" sz="1800" b="1" i="1" smtClean="0">
                <a:solidFill>
                  <a:srgbClr val="0033CC"/>
                </a:solidFill>
              </a:rPr>
              <a:t>/ Board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pl-PL" sz="1800" b="1" i="1" smtClean="0"/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>
                <a:solidFill>
                  <a:srgbClr val="CC3300"/>
                </a:solidFill>
              </a:rPr>
              <a:t>Prezes:</a:t>
            </a:r>
            <a:r>
              <a:rPr lang="pl-PL" sz="1400" b="1" i="1" smtClean="0"/>
              <a:t>          Andrzej Tersa 		ENERGA</a:t>
            </a:r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>
                <a:solidFill>
                  <a:srgbClr val="CC3300"/>
                </a:solidFill>
              </a:rPr>
              <a:t>Wiceprezes:</a:t>
            </a:r>
            <a:r>
              <a:rPr lang="pl-PL" sz="1400" b="1" i="1" smtClean="0"/>
              <a:t>  Michał Prażyński 	ENEA Wytwarzanie</a:t>
            </a:r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>
                <a:solidFill>
                  <a:srgbClr val="CC3300"/>
                </a:solidFill>
              </a:rPr>
              <a:t>Wiceprezes:</a:t>
            </a:r>
            <a:r>
              <a:rPr lang="pl-PL" sz="1400" b="1" i="1" smtClean="0"/>
              <a:t>  Janusz Steller 		Instytut Maszyn Przepływowych Gdańsk</a:t>
            </a:r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>
                <a:solidFill>
                  <a:srgbClr val="CC3300"/>
                </a:solidFill>
              </a:rPr>
              <a:t>Sekretarz:</a:t>
            </a:r>
            <a:r>
              <a:rPr lang="pl-PL" sz="1400" b="1" i="1" smtClean="0"/>
              <a:t>     Grzegorz Podewski 	ZEW Niedzica</a:t>
            </a:r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>
                <a:solidFill>
                  <a:srgbClr val="CC3300"/>
                </a:solidFill>
              </a:rPr>
              <a:t>Skarbnik:</a:t>
            </a:r>
            <a:r>
              <a:rPr lang="pl-PL" sz="1400" b="1" i="1" smtClean="0"/>
              <a:t>      Jerzy Kujawski 	Małe Elektrownie Wodne s.c.</a:t>
            </a:r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/>
              <a:t>Andrzej Moczydłowski 		ENERGA Wytwarzanie</a:t>
            </a:r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/>
              <a:t>Zbigniew Sasin 			TAURON Ekoenergia</a:t>
            </a:r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/>
              <a:t>Jan Wróblewski 			ENERGA Wytwarzanie </a:t>
            </a:r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/>
              <a:t>Andrzej Smoliński 		ENERGOWOD</a:t>
            </a:r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/>
              <a:t>Tadeusz Sobolewski		projektant wielkich elektrowni wodnych</a:t>
            </a:r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/>
              <a:t>Andrzej Stanke			sp. ds. obiektów hydroenergetycznych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l-PL" sz="1400" b="1" i="1" smtClean="0"/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>
                <a:solidFill>
                  <a:srgbClr val="0000CC"/>
                </a:solidFill>
              </a:rPr>
              <a:t>Stanisław Cicholski 		Prezes Honorowy</a:t>
            </a:r>
          </a:p>
          <a:p>
            <a:pPr eaLnBrk="1" hangingPunct="1">
              <a:lnSpc>
                <a:spcPct val="80000"/>
              </a:lnSpc>
            </a:pPr>
            <a:r>
              <a:rPr lang="pl-PL" sz="1400" b="1" i="1" smtClean="0">
                <a:solidFill>
                  <a:srgbClr val="0000CC"/>
                </a:solidFill>
              </a:rPr>
              <a:t>Stanisław Lewandowski 		Prezes Honorowy </a:t>
            </a:r>
          </a:p>
        </p:txBody>
      </p:sp>
      <p:pic>
        <p:nvPicPr>
          <p:cNvPr id="3075" name="Picture 4" descr="logo_te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107950" y="5876925"/>
            <a:ext cx="84978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1600" i="1"/>
              <a:t>Kontakt:</a:t>
            </a:r>
            <a:r>
              <a:rPr lang="pl-PL" sz="1600" b="0" i="1"/>
              <a:t>   	</a:t>
            </a:r>
            <a:r>
              <a:rPr lang="pl-PL" sz="1600" i="1"/>
              <a:t>Biuro TEW, p. Henryka Stachowicz</a:t>
            </a:r>
          </a:p>
          <a:p>
            <a:r>
              <a:rPr lang="pl-PL" sz="1600" i="1"/>
              <a:t>		ul. Piaskowa 18, 84-240 Reda,</a:t>
            </a:r>
            <a:endParaRPr lang="en-US" sz="1600" i="1"/>
          </a:p>
          <a:p>
            <a:r>
              <a:rPr lang="en-US" sz="1600" i="1"/>
              <a:t> </a:t>
            </a:r>
            <a:r>
              <a:rPr lang="pl-PL" sz="1600" i="1"/>
              <a:t>		</a:t>
            </a:r>
            <a:r>
              <a:rPr lang="de-DE" sz="1600" i="1"/>
              <a:t>tel.fax./ (058) 678 79 51, </a:t>
            </a:r>
            <a:r>
              <a:rPr lang="pl-PL" sz="1600" i="1"/>
              <a:t> </a:t>
            </a:r>
            <a:r>
              <a:rPr lang="de-DE" sz="1600" i="1"/>
              <a:t>kom. 605 56 55 86 </a:t>
            </a:r>
            <a:r>
              <a:rPr lang="pl-PL" sz="1600" i="1"/>
              <a:t>, </a:t>
            </a:r>
            <a:r>
              <a:rPr lang="de-DE" sz="1600" i="1"/>
              <a:t>e-mail:   </a:t>
            </a:r>
            <a:r>
              <a:rPr lang="de-DE" sz="1600" i="1">
                <a:solidFill>
                  <a:srgbClr val="0033CC"/>
                </a:solidFill>
                <a:hlinkClick r:id="rId3"/>
              </a:rPr>
              <a:t>biuro@tew.pl</a:t>
            </a:r>
            <a:endParaRPr lang="pl-PL" sz="1600" i="1">
              <a:solidFill>
                <a:srgbClr val="0033CC"/>
              </a:solidFill>
            </a:endParaRPr>
          </a:p>
        </p:txBody>
      </p:sp>
      <p:sp>
        <p:nvSpPr>
          <p:cNvPr id="3077" name="Rectangle 10"/>
          <p:cNvSpPr>
            <a:spLocks noGrp="1" noChangeArrowheads="1"/>
          </p:cNvSpPr>
          <p:nvPr>
            <p:ph type="title"/>
          </p:nvPr>
        </p:nvSpPr>
        <p:spPr>
          <a:xfrm>
            <a:off x="1547813" y="115888"/>
            <a:ext cx="7596187" cy="1512887"/>
          </a:xfrm>
          <a:noFill/>
        </p:spPr>
        <p:txBody>
          <a:bodyPr/>
          <a:lstStyle/>
          <a:p>
            <a:pPr eaLnBrk="1" hangingPunct="1"/>
            <a:r>
              <a:rPr lang="pl-PL" sz="2000" b="1" i="1" smtClean="0">
                <a:solidFill>
                  <a:srgbClr val="0000CC"/>
                </a:solidFill>
              </a:rPr>
              <a:t>NASZYM CELEM: </a:t>
            </a:r>
            <a:br>
              <a:rPr lang="pl-PL" sz="2000" b="1" i="1" smtClean="0">
                <a:solidFill>
                  <a:srgbClr val="0000CC"/>
                </a:solidFill>
              </a:rPr>
            </a:br>
            <a:r>
              <a:rPr lang="pl-PL" sz="2000" b="1" i="1" smtClean="0">
                <a:solidFill>
                  <a:srgbClr val="0000CC"/>
                </a:solidFill>
              </a:rPr>
              <a:t> UPOWSZECHNIENIE WYKORZYSTANIA POTENCJAŁU HYDROENERGETYCZNEGO POLSKICH RZEK </a:t>
            </a:r>
            <a:br>
              <a:rPr lang="pl-PL" sz="2000" b="1" i="1" smtClean="0">
                <a:solidFill>
                  <a:srgbClr val="0000CC"/>
                </a:solidFill>
              </a:rPr>
            </a:br>
            <a:r>
              <a:rPr lang="pl-PL" sz="2000" b="1" i="1" smtClean="0">
                <a:solidFill>
                  <a:srgbClr val="CC3300"/>
                </a:solidFill>
              </a:rPr>
              <a:t>ZE SZCZEGÓLNĄ DBAŁOŚCIĄ O STAN ZASOBÓW WODNYCH KRAJU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0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0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7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7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6" grpId="1"/>
      <p:bldP spid="30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0"/>
            <a:ext cx="8229600" cy="923925"/>
          </a:xfrm>
        </p:spPr>
        <p:txBody>
          <a:bodyPr/>
          <a:lstStyle/>
          <a:p>
            <a:pPr eaLnBrk="1" hangingPunct="1">
              <a:defRPr/>
            </a:pPr>
            <a:r>
              <a:rPr lang="pl-PL" sz="3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Wstępnie rozpoznane zasoby</a:t>
            </a:r>
            <a:r>
              <a:rPr lang="pl-PL" sz="3000" u="sng" smtClean="0"/>
              <a:t> </a:t>
            </a:r>
          </a:p>
        </p:txBody>
      </p:sp>
      <p:pic>
        <p:nvPicPr>
          <p:cNvPr id="59396" name="Picture 4" descr="mapa_du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776288"/>
            <a:ext cx="7308850" cy="608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708275"/>
            <a:ext cx="8785225" cy="2233613"/>
          </a:xfrm>
          <a:solidFill>
            <a:schemeClr val="accent1"/>
          </a:solidFill>
          <a:ln>
            <a:solidFill>
              <a:schemeClr val="tx1"/>
            </a:solidFill>
          </a:ln>
          <a:effectLst>
            <a:outerShdw dist="63500" dir="3187806" algn="ctr" rotWithShape="0">
              <a:schemeClr val="tx1"/>
            </a:outerShdw>
          </a:effectLst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pl-PL" sz="1800" smtClean="0"/>
              <a:t>Ze zgromadzonych przez TEW materiałów wynika, że w województwie pomorskim istnieje ponad 200 obiektów piętrzących. Nie wszystkie jednak spełniają ekonomiczne warunki do ich wykorzystania w aktualnym stanie techniki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pl-PL" sz="1800" smtClean="0"/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pl-PL" sz="1800" smtClean="0"/>
              <a:t>Przymłyńskich stopni wodnych, o bardzo zróżnicowanym stanie budynków, od zupełnie zrujnowanych do aktualnie wykorzystywanych jako młyny zbożowe </a:t>
            </a:r>
            <a:br>
              <a:rPr lang="pl-PL" sz="1800" smtClean="0"/>
            </a:br>
            <a:r>
              <a:rPr lang="pl-PL" sz="1800" smtClean="0"/>
              <a:t>z zasilaniem elektrycznym, rozpoznano w województwie 90 szt. </a:t>
            </a:r>
            <a:br>
              <a:rPr lang="pl-PL" sz="1800" smtClean="0"/>
            </a:br>
            <a:r>
              <a:rPr lang="pl-PL" sz="1800" smtClean="0"/>
              <a:t/>
            </a:r>
            <a:br>
              <a:rPr lang="pl-PL" sz="1800" smtClean="0"/>
            </a:br>
            <a:endParaRPr lang="pl-PL" sz="1800" smtClean="0"/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pl-PL" sz="1800" smtClean="0"/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pl-PL" sz="1800" smtClean="0"/>
          </a:p>
        </p:txBody>
      </p:sp>
      <p:pic>
        <p:nvPicPr>
          <p:cNvPr id="21509" name="Picture 4" descr="logo_tew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59399" name="Text Box 7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28681" name="Picture 8" descr="i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93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0"/>
            <a:ext cx="8229600" cy="923925"/>
          </a:xfrm>
        </p:spPr>
        <p:txBody>
          <a:bodyPr/>
          <a:lstStyle/>
          <a:p>
            <a:pPr eaLnBrk="1" hangingPunct="1">
              <a:defRPr/>
            </a:pPr>
            <a:r>
              <a:rPr lang="pl-PL" sz="3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Wstępnie rozpoznane zasoby</a:t>
            </a:r>
            <a:r>
              <a:rPr lang="pl-PL" sz="3000" u="sng" smtClean="0"/>
              <a:t> </a:t>
            </a:r>
          </a:p>
        </p:txBody>
      </p:sp>
      <p:pic>
        <p:nvPicPr>
          <p:cNvPr id="60419" name="Picture 3" descr="mapa_du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776288"/>
            <a:ext cx="7308850" cy="608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125538"/>
            <a:ext cx="8785225" cy="1960562"/>
          </a:xfrm>
          <a:solidFill>
            <a:schemeClr val="accent1"/>
          </a:solidFill>
          <a:ln>
            <a:solidFill>
              <a:schemeClr val="tx1"/>
            </a:solidFill>
          </a:ln>
          <a:effectLst>
            <a:outerShdw dist="63500" dir="3187806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marL="0" indent="0" algn="ctr" eaLnBrk="1" hangingPunct="1">
              <a:buFontTx/>
              <a:buNone/>
              <a:defRPr/>
            </a:pPr>
            <a:r>
              <a:rPr lang="pl-PL" sz="1600" smtClean="0"/>
              <a:t>Wszystkich stopni wodnych wraz ze stopniami przy stawach rybnych i innych zakładach nadających się do energetycznego wykorzystania wstępnie zinwentaryzowano ponad </a:t>
            </a:r>
            <a:r>
              <a:rPr lang="pl-PL" sz="1600" b="1" smtClean="0"/>
              <a:t>100</a:t>
            </a:r>
            <a:r>
              <a:rPr lang="pl-PL" sz="1600" smtClean="0"/>
              <a:t> szt.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pl-PL" sz="1600" smtClean="0"/>
              <a:t>Ocenia się, że potencjał hydroenergetyczny tych obiektów może osiągnąc moc </a:t>
            </a:r>
            <a:r>
              <a:rPr lang="pl-PL" sz="1600" b="1" smtClean="0"/>
              <a:t>10.000 kW,</a:t>
            </a:r>
            <a:r>
              <a:rPr lang="pl-PL" sz="1600" smtClean="0"/>
              <a:t> </a:t>
            </a:r>
            <a:br>
              <a:rPr lang="pl-PL" sz="1600" smtClean="0"/>
            </a:br>
            <a:r>
              <a:rPr lang="pl-PL" sz="1600" smtClean="0"/>
              <a:t>a szacowana produkcja średnioroczna przekracza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pl-PL" sz="1600" b="1" smtClean="0"/>
              <a:t>70.000.000 </a:t>
            </a:r>
            <a:r>
              <a:rPr lang="pl-PL" sz="1600" smtClean="0"/>
              <a:t>kWh </a:t>
            </a:r>
            <a:br>
              <a:rPr lang="pl-PL" sz="1600" smtClean="0"/>
            </a:br>
            <a:r>
              <a:rPr lang="pl-PL" sz="1600" smtClean="0"/>
              <a:t>Trzeba zauważyć, że aktualnie w województwie pomorskim wykorzystuje się energetycznie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pl-PL" sz="1600" b="1" smtClean="0"/>
              <a:t>113</a:t>
            </a:r>
            <a:r>
              <a:rPr lang="pl-PL" sz="1600" smtClean="0"/>
              <a:t> stopni wodnych, przy których zainstalowano elektrownie wodne o mocy </a:t>
            </a:r>
            <a:r>
              <a:rPr lang="pl-PL" sz="1600" b="1" smtClean="0"/>
              <a:t>44.619 kW</a:t>
            </a:r>
            <a:r>
              <a:rPr lang="pl-PL" sz="1600" smtClean="0"/>
              <a:t>.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79388" y="3162300"/>
            <a:ext cx="8783637" cy="3167063"/>
            <a:chOff x="113" y="1992"/>
            <a:chExt cx="5533" cy="1995"/>
          </a:xfrm>
        </p:grpSpPr>
        <p:pic>
          <p:nvPicPr>
            <p:cNvPr id="29707" name="Picture 5" descr="Czarny Młyn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5" y="2024"/>
              <a:ext cx="2416" cy="18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pic>
          <p:nvPicPr>
            <p:cNvPr id="29708" name="Picture 6" descr="121-2191_IM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15" y="1992"/>
              <a:ext cx="2464" cy="184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sp>
          <p:nvSpPr>
            <p:cNvPr id="22541" name="Rectangle 7"/>
            <p:cNvSpPr>
              <a:spLocks noChangeArrowheads="1"/>
            </p:cNvSpPr>
            <p:nvPr/>
          </p:nvSpPr>
          <p:spPr bwMode="auto">
            <a:xfrm>
              <a:off x="113" y="3693"/>
              <a:ext cx="2483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pl-PL" sz="1200" i="1"/>
                <a:t>Jeden z wielu przykładów zaniedbanych elektrowni </a:t>
              </a:r>
              <a:br>
                <a:rPr lang="pl-PL" sz="1200" i="1"/>
              </a:br>
              <a:r>
                <a:rPr lang="pl-PL" sz="1200" i="1"/>
                <a:t>przy stopniach młyńskich</a:t>
              </a:r>
            </a:p>
          </p:txBody>
        </p:sp>
        <p:sp>
          <p:nvSpPr>
            <p:cNvPr id="22542" name="Rectangle 8"/>
            <p:cNvSpPr>
              <a:spLocks noChangeArrowheads="1"/>
            </p:cNvSpPr>
            <p:nvPr/>
          </p:nvSpPr>
          <p:spPr bwMode="auto">
            <a:xfrm>
              <a:off x="4054" y="3693"/>
              <a:ext cx="1592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pl-PL" sz="1200" i="1"/>
                <a:t>Niewykorzystany energetycznie </a:t>
              </a:r>
            </a:p>
            <a:p>
              <a:pPr algn="ctr"/>
              <a:r>
                <a:rPr lang="pl-PL" sz="1200" i="1"/>
                <a:t>stopień wodny przymłyński</a:t>
              </a:r>
              <a:r>
                <a:rPr lang="pl-PL" sz="1200" b="0"/>
                <a:t> </a:t>
              </a:r>
            </a:p>
          </p:txBody>
        </p:sp>
      </p:grpSp>
      <p:pic>
        <p:nvPicPr>
          <p:cNvPr id="22534" name="Picture 4" descr="logo_tew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5" name="Group 11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60428" name="Text Box 12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29706" name="Picture 13" descr="it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22536" name="Text Box 14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9810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sz="24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STRATEGIA SRODOWISKA ENERGETYKI WODNEJ</a:t>
            </a:r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2565400"/>
            <a:ext cx="8207375" cy="21590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pl-PL" sz="2400" b="1" smtClean="0"/>
              <a:t>Wsparcie działalności prosumenckiej przez profesjonalną energetykę wodną zawodową na obszarach działania korporacji energetycznych, zdynamizuje rozwój mikroinstalacji i stworzy gwarancję pozyskania energii produkowanej w oze poprzez realizację powiązań biznesowych prosumentów z spółkami energetycznymi.</a:t>
            </a:r>
          </a:p>
        </p:txBody>
      </p:sp>
      <p:pic>
        <p:nvPicPr>
          <p:cNvPr id="23556" name="Picture 4" descr="logo_t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7" name="Group 12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54285" name="Text Box 13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97287" name="Picture 14" descr="it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23558" name="Text Box 15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90805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pl-PL" b="1">
                <a:effectLst>
                  <a:outerShdw blurRad="38100" dist="38100" dir="2700000" algn="tl">
                    <a:srgbClr val="C0C0C0"/>
                  </a:outerShdw>
                </a:effectLst>
              </a:rPr>
              <a:t>TOWARZYSTWO ELEKTROWNI WODNYCH</a:t>
            </a:r>
            <a:r>
              <a:rPr lang="pl-PL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2690813" y="5722938"/>
            <a:ext cx="3762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/>
              <a:t>Dziękuję za uwagę !</a:t>
            </a:r>
          </a:p>
        </p:txBody>
      </p:sp>
      <p:pic>
        <p:nvPicPr>
          <p:cNvPr id="98307" name="Picture 3" descr="logo_t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2925763"/>
            <a:ext cx="4813300" cy="2082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508625" y="3357563"/>
            <a:ext cx="3273425" cy="1068387"/>
            <a:chOff x="1583" y="1026"/>
            <a:chExt cx="2062" cy="673"/>
          </a:xfrm>
        </p:grpSpPr>
        <p:pic>
          <p:nvPicPr>
            <p:cNvPr id="43014" name="Picture 7" descr="it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64" y="1026"/>
              <a:ext cx="636" cy="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  <p:sp>
          <p:nvSpPr>
            <p:cNvPr id="79880" name="Text Box 8"/>
            <p:cNvSpPr txBox="1">
              <a:spLocks noChangeArrowheads="1"/>
            </p:cNvSpPr>
            <p:nvPr/>
          </p:nvSpPr>
          <p:spPr bwMode="auto">
            <a:xfrm>
              <a:off x="1583" y="1065"/>
              <a:ext cx="2062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60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83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349500"/>
            <a:ext cx="8229600" cy="41036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l-PL" sz="2000" i="1" smtClean="0">
                <a:solidFill>
                  <a:srgbClr val="0033CC"/>
                </a:solidFill>
              </a:rPr>
              <a:t>Towarzystwo Elektrowni Wodnych istnieje od 1991 roku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sz="2000" i="1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pl-PL" sz="2000" b="1" i="1" smtClean="0">
                <a:solidFill>
                  <a:srgbClr val="0000CC"/>
                </a:solidFill>
              </a:rPr>
              <a:t>Towarzystwo liczy 136 członków zwyczajnych,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sz="2000" b="1" i="1" smtClean="0">
                <a:solidFill>
                  <a:srgbClr val="0000CC"/>
                </a:solidFill>
              </a:rPr>
              <a:t>	- &gt; 31 członków zasłużonych dla Towarzystwa w tym 3 członków honorowych,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l-PL" sz="2000" b="1" i="1" smtClean="0">
                <a:solidFill>
                  <a:srgbClr val="0000CC"/>
                </a:solidFill>
              </a:rPr>
              <a:t>	-&gt; 26 członków wspierających.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l-PL" sz="2000" b="1" smtClean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pl-PL" sz="2000" b="1" i="1" smtClean="0">
                <a:solidFill>
                  <a:srgbClr val="0033CC"/>
                </a:solidFill>
              </a:rPr>
              <a:t>Głównym celem działania Towarzystwa jest reprezentacja i ochrona interesów i właścicieli elektrowni wodnych energetyki zawodowej oraz aktywne wspieranie inicjatyw zmierzających do wykorzystania potencjału hydroenergetycznego rzek.</a:t>
            </a:r>
          </a:p>
        </p:txBody>
      </p:sp>
      <p:pic>
        <p:nvPicPr>
          <p:cNvPr id="4099" name="Picture 4" descr="logo_te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13"/>
          <p:cNvSpPr>
            <a:spLocks noGrp="1" noChangeArrowheads="1"/>
          </p:cNvSpPr>
          <p:nvPr>
            <p:ph type="title"/>
          </p:nvPr>
        </p:nvSpPr>
        <p:spPr>
          <a:xfrm>
            <a:off x="1547813" y="115888"/>
            <a:ext cx="7596187" cy="1512887"/>
          </a:xfrm>
          <a:noFill/>
        </p:spPr>
        <p:txBody>
          <a:bodyPr/>
          <a:lstStyle/>
          <a:p>
            <a:pPr eaLnBrk="1" hangingPunct="1"/>
            <a:r>
              <a:rPr lang="pl-PL" sz="2000" b="1" i="1" smtClean="0">
                <a:solidFill>
                  <a:srgbClr val="0000CC"/>
                </a:solidFill>
              </a:rPr>
              <a:t>NASZYM CELEM: </a:t>
            </a:r>
            <a:br>
              <a:rPr lang="pl-PL" sz="2000" b="1" i="1" smtClean="0">
                <a:solidFill>
                  <a:srgbClr val="0000CC"/>
                </a:solidFill>
              </a:rPr>
            </a:br>
            <a:r>
              <a:rPr lang="pl-PL" sz="2000" b="1" i="1" smtClean="0">
                <a:solidFill>
                  <a:srgbClr val="0000CC"/>
                </a:solidFill>
              </a:rPr>
              <a:t> UPOWSZECHNIENIE WYKORZYSTANIA POTENCJAŁU HYDROENERGETYCZNEGO POLSKICH RZEK </a:t>
            </a:r>
            <a:br>
              <a:rPr lang="pl-PL" sz="2000" b="1" i="1" smtClean="0">
                <a:solidFill>
                  <a:srgbClr val="0000CC"/>
                </a:solidFill>
              </a:rPr>
            </a:br>
            <a:r>
              <a:rPr lang="pl-PL" sz="2000" b="1" i="1" smtClean="0">
                <a:solidFill>
                  <a:srgbClr val="CC3300"/>
                </a:solidFill>
              </a:rPr>
              <a:t>ZE SZCZEGÓLNĄ DBAŁOŚCIĄ O STAN ZASOBÓW WODNYCH KRAJU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z="4000" smtClean="0"/>
              <a:t/>
            </a:r>
            <a:br>
              <a:rPr lang="pl-PL" sz="4000" smtClean="0"/>
            </a:br>
            <a:r>
              <a:rPr lang="pl-PL" sz="4000" smtClean="0"/>
              <a:t> </a:t>
            </a:r>
            <a:r>
              <a:rPr lang="pl-PL" sz="2800" b="1" smtClean="0"/>
              <a:t>USTAWA </a:t>
            </a:r>
            <a:r>
              <a:rPr lang="pl-PL" sz="2800" smtClean="0"/>
              <a:t/>
            </a:r>
            <a:br>
              <a:rPr lang="pl-PL" sz="2800" smtClean="0"/>
            </a:br>
            <a:r>
              <a:rPr lang="pl-PL" sz="2800" b="1" smtClean="0"/>
              <a:t>z dnia 20 lutego 2015 r. </a:t>
            </a:r>
            <a:r>
              <a:rPr lang="pl-PL" sz="2800" smtClean="0"/>
              <a:t/>
            </a:r>
            <a:br>
              <a:rPr lang="pl-PL" sz="2800" smtClean="0"/>
            </a:br>
            <a:r>
              <a:rPr lang="pl-PL" sz="2800" b="1" smtClean="0"/>
              <a:t>o odnawialnych źródłach energii</a:t>
            </a:r>
            <a:br>
              <a:rPr lang="pl-PL" sz="2800" b="1" smtClean="0"/>
            </a:br>
            <a:r>
              <a:rPr lang="pl-PL" sz="1400" b="1" smtClean="0"/>
              <a:t>podpisana przez Prezydenta RP w dniu 11 marca 2015 r.</a:t>
            </a:r>
            <a:r>
              <a:rPr lang="pl-PL" sz="4000" smtClean="0"/>
              <a:t> </a:t>
            </a:r>
          </a:p>
        </p:txBody>
      </p:sp>
      <p:pic>
        <p:nvPicPr>
          <p:cNvPr id="5123" name="Picture 4" descr="logo_te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4" name="Group 41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8" name="Text Box 42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</a:t>
              </a:r>
              <a:r>
                <a:rPr lang="pl-PL" sz="2200" dirty="0" err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cHy</a:t>
              </a:r>
              <a:endParaRPr lang="pl-PL" sz="2200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pic>
          <p:nvPicPr>
            <p:cNvPr id="8200" name="Picture 43" descr="i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5125" name="Text Box 44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  <p:sp>
        <p:nvSpPr>
          <p:cNvPr id="8198" name="Prostokąt 1"/>
          <p:cNvSpPr>
            <a:spLocks noChangeArrowheads="1"/>
          </p:cNvSpPr>
          <p:nvPr/>
        </p:nvSpPr>
        <p:spPr bwMode="auto">
          <a:xfrm>
            <a:off x="206375" y="2997200"/>
            <a:ext cx="87852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2400" b="0"/>
              <a:t>Ustawa weszła w życie 4 maja 2015 r. </a:t>
            </a:r>
          </a:p>
          <a:p>
            <a:endParaRPr lang="pl-PL" sz="2400" b="0"/>
          </a:p>
          <a:p>
            <a:pPr algn="ctr"/>
            <a:r>
              <a:rPr lang="pl-PL" sz="2400" b="0"/>
              <a:t>Część przepisów, m.in. dotyczących nowych form wsparcia wytwórców z odnawialnych źródeł energii (rozdział 4) </a:t>
            </a:r>
            <a:br>
              <a:rPr lang="pl-PL" sz="2400" b="0"/>
            </a:br>
            <a:r>
              <a:rPr lang="pl-PL" sz="2400" b="0"/>
              <a:t>wejdzie w życie z dniem 1 stycznia 2016 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03225" y="2205038"/>
            <a:ext cx="8229600" cy="1143000"/>
          </a:xfrm>
        </p:spPr>
        <p:txBody>
          <a:bodyPr/>
          <a:lstStyle/>
          <a:p>
            <a:pPr eaLnBrk="1" hangingPunct="1"/>
            <a:r>
              <a:rPr lang="pl-PL" sz="2400" smtClean="0"/>
              <a:t>POPRAWKA PROSUMENCKA </a:t>
            </a:r>
            <a:br>
              <a:rPr lang="pl-PL" sz="2400" smtClean="0"/>
            </a:br>
            <a:r>
              <a:rPr lang="pl-PL" sz="2400" smtClean="0"/>
              <a:t>art. 41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357563"/>
            <a:ext cx="8229600" cy="26638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l-PL" sz="2000" smtClean="0"/>
              <a:t>Główną merytoryczną osią sporu był poziom cen gwarantowanych dla energii elektrycznej produkowanej w instalacjach oze o mocy do 10 kW przez tzw. prosumentów. 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pl-PL" sz="1400" i="1" smtClean="0"/>
              <a:t>(poprawkę zgłosił poseł PSL Artur Bramora).</a:t>
            </a:r>
            <a:r>
              <a:rPr lang="pl-PL" sz="2000" smtClean="0"/>
              <a:t> </a:t>
            </a:r>
          </a:p>
          <a:p>
            <a:pPr eaLnBrk="1" hangingPunct="1">
              <a:lnSpc>
                <a:spcPct val="80000"/>
              </a:lnSpc>
            </a:pPr>
            <a:endParaRPr lang="pl-PL" sz="2000" b="1" smtClean="0"/>
          </a:p>
          <a:p>
            <a:pPr eaLnBrk="1" hangingPunct="1">
              <a:lnSpc>
                <a:spcPct val="80000"/>
              </a:lnSpc>
            </a:pPr>
            <a:r>
              <a:rPr lang="pl-PL" sz="2000" b="1" smtClean="0"/>
              <a:t>Zasady i warunki wykonywania działalności w zakresie wytwarzania energii elektrycznej z odnawialnych źródeł energii w mikroinstalacji oraz małej instalacji zostały zawarte w rozdziale 2 ustawy</a:t>
            </a:r>
            <a:r>
              <a:rPr lang="pl-PL" sz="2000" smtClean="0"/>
              <a:t> </a:t>
            </a:r>
          </a:p>
        </p:txBody>
      </p:sp>
      <p:pic>
        <p:nvPicPr>
          <p:cNvPr id="6148" name="Picture 4" descr="logo_te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9" name="Group 41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8" name="Text Box 42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</a:t>
              </a:r>
              <a:r>
                <a:rPr lang="pl-PL" sz="2200" dirty="0" err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cHy</a:t>
              </a:r>
              <a:endParaRPr lang="pl-PL" sz="2200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pic>
          <p:nvPicPr>
            <p:cNvPr id="9225" name="Picture 43" descr="i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6150" name="Text Box 44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  <p:sp>
        <p:nvSpPr>
          <p:cNvPr id="6151" name="Rectangle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l-PL" sz="4000">
                <a:solidFill>
                  <a:schemeClr val="tx2"/>
                </a:solidFill>
              </a:rPr>
              <a:t/>
            </a:r>
            <a:br>
              <a:rPr lang="pl-PL" sz="4000">
                <a:solidFill>
                  <a:schemeClr val="tx2"/>
                </a:solidFill>
              </a:rPr>
            </a:br>
            <a:r>
              <a:rPr lang="pl-PL" sz="4000">
                <a:solidFill>
                  <a:schemeClr val="tx2"/>
                </a:solidFill>
              </a:rPr>
              <a:t> </a:t>
            </a:r>
            <a:r>
              <a:rPr lang="pl-PL" sz="2800">
                <a:solidFill>
                  <a:schemeClr val="tx2"/>
                </a:solidFill>
              </a:rPr>
              <a:t>USTAWA </a:t>
            </a:r>
            <a:br>
              <a:rPr lang="pl-PL" sz="2800">
                <a:solidFill>
                  <a:schemeClr val="tx2"/>
                </a:solidFill>
              </a:rPr>
            </a:br>
            <a:r>
              <a:rPr lang="pl-PL" sz="2800">
                <a:solidFill>
                  <a:schemeClr val="tx2"/>
                </a:solidFill>
              </a:rPr>
              <a:t>z dnia 20 lutego 2015 r. </a:t>
            </a:r>
            <a:br>
              <a:rPr lang="pl-PL" sz="2800">
                <a:solidFill>
                  <a:schemeClr val="tx2"/>
                </a:solidFill>
              </a:rPr>
            </a:br>
            <a:r>
              <a:rPr lang="pl-PL" sz="2800">
                <a:solidFill>
                  <a:schemeClr val="tx2"/>
                </a:solidFill>
              </a:rPr>
              <a:t>o odnawialnych źródłach energii</a:t>
            </a:r>
            <a:br>
              <a:rPr lang="pl-PL" sz="2800">
                <a:solidFill>
                  <a:schemeClr val="tx2"/>
                </a:solidFill>
              </a:rPr>
            </a:br>
            <a:r>
              <a:rPr lang="pl-PL" sz="1400">
                <a:solidFill>
                  <a:schemeClr val="tx2"/>
                </a:solidFill>
              </a:rPr>
              <a:t>podpisana przez Prezydenta RP w dniu 11 marca 2015 r.</a:t>
            </a:r>
            <a:r>
              <a:rPr lang="pl-PL" sz="400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pl-PL" sz="4000" smtClean="0"/>
              <a:t>Art. 41 </a:t>
            </a:r>
            <a:br>
              <a:rPr lang="pl-PL" sz="4000" smtClean="0"/>
            </a:br>
            <a:r>
              <a:rPr lang="pl-PL" sz="2800" smtClean="0"/>
              <a:t>ustawy o odnawialnych źródłach energii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2296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l-PL" sz="1600" smtClean="0"/>
              <a:t>Ust. 10. Sprzedawca zobowiązany jest obowiązany do zakupu energii elektrycznej z nowobudowanych instalacji odnawialnego źródła energii, od wytwórcy energii z mikroinstalacji do mocy do 3 kW włącznie po określonej stałej cenie jednostkowej, która w przypadku następujących rodzajów instalacji odnawialnych źródeł energii wynosi odpowiednio: </a:t>
            </a:r>
          </a:p>
          <a:p>
            <a:pPr eaLnBrk="1" hangingPunct="1">
              <a:lnSpc>
                <a:spcPct val="80000"/>
              </a:lnSpc>
            </a:pPr>
            <a:r>
              <a:rPr lang="pl-PL" sz="1600" b="1" u="sng" smtClean="0">
                <a:solidFill>
                  <a:srgbClr val="CC3300"/>
                </a:solidFill>
              </a:rPr>
              <a:t>1) hydroenergia – 0,75 zł za 1 kWh; </a:t>
            </a:r>
          </a:p>
          <a:p>
            <a:pPr eaLnBrk="1" hangingPunct="1">
              <a:lnSpc>
                <a:spcPct val="80000"/>
              </a:lnSpc>
            </a:pPr>
            <a:r>
              <a:rPr lang="pl-PL" sz="1600" smtClean="0"/>
              <a:t>2) energia wiatru na lądzie – 0,75 zł za 1 kWh; </a:t>
            </a:r>
          </a:p>
          <a:p>
            <a:pPr eaLnBrk="1" hangingPunct="1">
              <a:lnSpc>
                <a:spcPct val="80000"/>
              </a:lnSpc>
            </a:pPr>
            <a:r>
              <a:rPr lang="pl-PL" sz="1600" smtClean="0"/>
              <a:t>3) energia promieniowania słonecznego – 0,75 zł za 1 kWh. </a:t>
            </a:r>
          </a:p>
          <a:p>
            <a:pPr eaLnBrk="1" hangingPunct="1">
              <a:lnSpc>
                <a:spcPct val="80000"/>
              </a:lnSpc>
            </a:pPr>
            <a:endParaRPr lang="pl-PL" sz="1600" smtClean="0"/>
          </a:p>
          <a:p>
            <a:pPr eaLnBrk="1" hangingPunct="1">
              <a:lnSpc>
                <a:spcPct val="80000"/>
              </a:lnSpc>
            </a:pPr>
            <a:r>
              <a:rPr lang="pl-PL" sz="1600" smtClean="0"/>
              <a:t>Ust. 15. Sprzedawca zobowiązany jest obowiązany do zakupu energii elektrycznej z nowobudowanych instalacji odnawialnego źródła energii, od wytwórcy energii z mikroinstalacji o mocy powyżej 3 kW do 10 kW włącznie po określonej stałej cenie jednostkowej, która w przypadku następujących rodzajów instalacji odnawialnych źródeł energii wynosi odpowiednio: </a:t>
            </a:r>
          </a:p>
          <a:p>
            <a:pPr eaLnBrk="1" hangingPunct="1">
              <a:lnSpc>
                <a:spcPct val="80000"/>
              </a:lnSpc>
            </a:pPr>
            <a:r>
              <a:rPr lang="pl-PL" sz="1600" smtClean="0"/>
              <a:t>1) biogaz rolniczy – 0, 70 zł za 1 kWh; </a:t>
            </a:r>
          </a:p>
          <a:p>
            <a:pPr eaLnBrk="1" hangingPunct="1">
              <a:lnSpc>
                <a:spcPct val="80000"/>
              </a:lnSpc>
            </a:pPr>
            <a:r>
              <a:rPr lang="pl-PL" sz="1600" smtClean="0"/>
              <a:t>2) biogaz pozyskany z surowców pochodzących ze składowisk odpadów – 0,55 zł za 1 kWh; </a:t>
            </a:r>
          </a:p>
          <a:p>
            <a:pPr eaLnBrk="1" hangingPunct="1">
              <a:lnSpc>
                <a:spcPct val="80000"/>
              </a:lnSpc>
            </a:pPr>
            <a:r>
              <a:rPr lang="pl-PL" sz="1600" smtClean="0"/>
              <a:t>3) biogaz pozyskany z surowców pochodzących z oczyszczalni ścieków – 0,45 zł za 1 kWh; </a:t>
            </a:r>
          </a:p>
          <a:p>
            <a:pPr eaLnBrk="1" hangingPunct="1">
              <a:lnSpc>
                <a:spcPct val="80000"/>
              </a:lnSpc>
            </a:pPr>
            <a:r>
              <a:rPr lang="pl-PL" sz="1600" b="1" u="sng" smtClean="0">
                <a:solidFill>
                  <a:srgbClr val="CC3300"/>
                </a:solidFill>
              </a:rPr>
              <a:t>4) hydroenergia – 0,65 zł za 1 kWh; </a:t>
            </a:r>
          </a:p>
          <a:p>
            <a:pPr eaLnBrk="1" hangingPunct="1">
              <a:lnSpc>
                <a:spcPct val="80000"/>
              </a:lnSpc>
            </a:pPr>
            <a:r>
              <a:rPr lang="pl-PL" sz="1600" smtClean="0"/>
              <a:t>5) energia wiatru na lądzie – 0,65 zł za 1 kWh; </a:t>
            </a:r>
          </a:p>
          <a:p>
            <a:pPr eaLnBrk="1" hangingPunct="1">
              <a:lnSpc>
                <a:spcPct val="80000"/>
              </a:lnSpc>
            </a:pPr>
            <a:r>
              <a:rPr lang="pl-PL" sz="1600" smtClean="0"/>
              <a:t>6) energia promieniowania słonecznego – 0,65 zł za 1 kWh. </a:t>
            </a:r>
          </a:p>
        </p:txBody>
      </p:sp>
      <p:pic>
        <p:nvPicPr>
          <p:cNvPr id="7172" name="Picture 4" descr="logo_te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73" name="Group 41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8" name="Text Box 42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</a:t>
              </a:r>
              <a:r>
                <a:rPr lang="pl-PL" sz="2200" dirty="0" err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cHy</a:t>
              </a:r>
              <a:endParaRPr lang="pl-PL" sz="2200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pic>
          <p:nvPicPr>
            <p:cNvPr id="10248" name="Picture 43" descr="i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7174" name="Text Box 44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549275"/>
            <a:ext cx="6408738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sz="24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PLANOWANA NOWELIZACJA USTAWY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280400" cy="4249737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pl-PL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Ministerstwo Gospodarki przygotowało założenia projektu nowelizacji ustawy o OZE, niebawem trafią one do uzgodnień międzyresortowych; jeśli ten proces przebiegnie sprawnie, projekt trafi do Sejmu przed wakacjami - poinformował PAP wiceszef resortu Jerzy Pietrewicz.</a:t>
            </a:r>
          </a:p>
          <a:p>
            <a:pPr marL="0" indent="0" eaLnBrk="1" hangingPunct="1">
              <a:buFontTx/>
              <a:buNone/>
              <a:defRPr/>
            </a:pPr>
            <a:endParaRPr lang="pl-PL" sz="1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buFontTx/>
              <a:buNone/>
              <a:defRPr/>
            </a:pPr>
            <a:r>
              <a:rPr lang="pl-PL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„Stawki gwarantowane, które są w ustawie w propozycji zmiany do ustawy, którą przygotowuje minister gospodarki, będą zmienione. Ta zmiana jest podyktowana generalnie koniecznością dostosowania poziomu tych stawek do przepisów w zakresie pomocy publicznej” - mówi Janusz Pilitowski, dyrektor Departamentu Energii Odnawialnej Ministerstwa Gospodarki.</a:t>
            </a:r>
            <a:r>
              <a:rPr lang="pl-PL" sz="1800" smtClean="0"/>
              <a:t> </a:t>
            </a:r>
          </a:p>
        </p:txBody>
      </p:sp>
      <p:pic>
        <p:nvPicPr>
          <p:cNvPr id="8196" name="Picture 4" descr="logo_t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7" name="Group 41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3114" name="Text Box 42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</a:t>
              </a:r>
              <a:r>
                <a:rPr lang="pl-PL" sz="2200" dirty="0" err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cHy</a:t>
              </a:r>
              <a:endParaRPr lang="pl-PL" sz="2200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pic>
          <p:nvPicPr>
            <p:cNvPr id="11280" name="Picture 43" descr="it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8198" name="Text Box 44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6921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DZIAŁALNOŚĆ PROSUMENCKA – SZANSĄ DLA ENEGETYKI WODNEJ?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16013" y="5013325"/>
            <a:ext cx="4751387" cy="184467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pl-PL" sz="1800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Wyprodukowana energia elektryczna będzie wykorzystywana do zaspokojenia potrzeb energetycznych lokalu i prowadzonej działalności gospodarczej przez Właściciela obiektu. Nadwyżki energii będą wprowadzane do sieci energetycznej.</a:t>
            </a:r>
          </a:p>
        </p:txBody>
      </p:sp>
      <p:pic>
        <p:nvPicPr>
          <p:cNvPr id="9220" name="Picture 4" descr="logo_t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605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2" descr="S:\poczta do Staszka\obce stopnie\Amalka\P1010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21538" y="1960563"/>
            <a:ext cx="1479550" cy="1971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179388" y="4076700"/>
            <a:ext cx="67119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pl-PL" sz="18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Ustawa o OZE stwarza korzystne warunki do wykorzystania </a:t>
            </a:r>
          </a:p>
          <a:p>
            <a:pPr>
              <a:defRPr/>
            </a:pPr>
            <a:r>
              <a:rPr lang="pl-PL" sz="18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istniejących piętrzeń poprzez ustanowienie nowych</a:t>
            </a:r>
          </a:p>
          <a:p>
            <a:pPr>
              <a:defRPr/>
            </a:pPr>
            <a:r>
              <a:rPr lang="pl-PL" sz="18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możliwości produkcji energii przez PROSUMENTÓW</a:t>
            </a:r>
          </a:p>
        </p:txBody>
      </p:sp>
      <p:pic>
        <p:nvPicPr>
          <p:cNvPr id="3109" name="Picture 3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850" y="4149725"/>
            <a:ext cx="1511300" cy="2593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3110" name="Picture 3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2420938"/>
            <a:ext cx="2016125" cy="1512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3111" name="Picture 3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3800" y="2420938"/>
            <a:ext cx="2016125" cy="1512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3112" name="Picture 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00338" y="2420938"/>
            <a:ext cx="2112962" cy="151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grpSp>
        <p:nvGrpSpPr>
          <p:cNvPr id="9227" name="Group 41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3114" name="Text Box 42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</a:t>
              </a:r>
              <a:r>
                <a:rPr lang="pl-PL" sz="2200" dirty="0" err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cHy</a:t>
              </a:r>
              <a:endParaRPr lang="pl-PL" sz="2200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pic>
          <p:nvPicPr>
            <p:cNvPr id="79887" name="Picture 43" descr="it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9228" name="Text Box 44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  <p:bldP spid="31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492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STRATEGIA SRODOWISKA ENERGETYKI WODNEJ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063" y="2941638"/>
            <a:ext cx="6324600" cy="29352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pl-PL" sz="1800" smtClean="0"/>
              <a:t>prezentowanie praktycznych możliwości wykorzystania stopni wodnych o niewielkich spadach i przepływach oraz instalacji z turbinami hydrokinetycznymi podczas bezpośrednich demonstracyjnych spotkań na obiekcie z zainteresowanymi osobami i potencjalnymi inwestorami.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179388" y="1700213"/>
            <a:ext cx="8785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pl-PL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UPOWSZECHNIENIE IDEI WYKORZYSTANIA ENERGII ODNAWIALNEJ W MIKROINSTALACJACH </a:t>
            </a:r>
          </a:p>
        </p:txBody>
      </p:sp>
      <p:pic>
        <p:nvPicPr>
          <p:cNvPr id="10245" name="Picture 4" descr="logo_t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5888"/>
            <a:ext cx="2160588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5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605338"/>
            <a:ext cx="3024187" cy="2076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74766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21075" y="4684713"/>
            <a:ext cx="2693988" cy="1774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74768" name="Picture 16" descr="eo_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62713" y="3027363"/>
            <a:ext cx="2616200" cy="3600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74772" name="Rectangle 20"/>
          <p:cNvSpPr>
            <a:spLocks noChangeArrowheads="1"/>
          </p:cNvSpPr>
          <p:nvPr/>
        </p:nvSpPr>
        <p:spPr bwMode="auto">
          <a:xfrm>
            <a:off x="107950" y="2565400"/>
            <a:ext cx="1157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pl-PL" sz="2000" b="0"/>
              <a:t>poprzez:</a:t>
            </a:r>
          </a:p>
        </p:txBody>
      </p:sp>
      <p:grpSp>
        <p:nvGrpSpPr>
          <p:cNvPr id="10250" name="Group 21"/>
          <p:cNvGrpSpPr>
            <a:grpSpLocks/>
          </p:cNvGrpSpPr>
          <p:nvPr/>
        </p:nvGrpSpPr>
        <p:grpSpPr bwMode="auto">
          <a:xfrm>
            <a:off x="7824788" y="0"/>
            <a:ext cx="1319212" cy="427038"/>
            <a:chOff x="4866" y="15"/>
            <a:chExt cx="831" cy="269"/>
          </a:xfrm>
        </p:grpSpPr>
        <p:sp>
          <p:nvSpPr>
            <p:cNvPr id="74774" name="Text Box 22"/>
            <p:cNvSpPr txBox="1">
              <a:spLocks noChangeArrowheads="1"/>
            </p:cNvSpPr>
            <p:nvPr/>
          </p:nvSpPr>
          <p:spPr bwMode="auto">
            <a:xfrm>
              <a:off x="4866" y="15"/>
              <a:ext cx="831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l-PL" sz="2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     cHy</a:t>
              </a:r>
            </a:p>
          </p:txBody>
        </p:sp>
        <p:pic>
          <p:nvPicPr>
            <p:cNvPr id="12301" name="Picture 23" descr="it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88" y="30"/>
              <a:ext cx="2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sp>
        <p:nvSpPr>
          <p:cNvPr id="10251" name="Text Box 24"/>
          <p:cNvSpPr txBox="1">
            <a:spLocks noChangeArrowheads="1"/>
          </p:cNvSpPr>
          <p:nvPr/>
        </p:nvSpPr>
        <p:spPr bwMode="auto">
          <a:xfrm>
            <a:off x="8597900" y="320675"/>
            <a:ext cx="5238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800" i="1"/>
              <a:t>projekt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47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4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 build="p"/>
      <p:bldP spid="74756" grpId="0"/>
      <p:bldP spid="74772" grpId="0"/>
    </p:bldLst>
  </p:timing>
</p:sld>
</file>

<file path=ppt/theme/theme1.xml><?xml version="1.0" encoding="utf-8"?>
<a:theme xmlns:a="http://schemas.openxmlformats.org/drawingml/2006/main" name="Projekt domyślny">
  <a:themeElements>
    <a:clrScheme name="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ojekt domyśln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rojekt domyślny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1654</TotalTime>
  <Words>966</Words>
  <Application>Microsoft Office PowerPoint</Application>
  <PresentationFormat>Pokaz na ekranie (4:3)</PresentationFormat>
  <Paragraphs>172</Paragraphs>
  <Slides>23</Slides>
  <Notes>18</Notes>
  <HiddenSlides>0</HiddenSlides>
  <MMClips>0</MMClips>
  <ScaleCrop>false</ScaleCrop>
  <HeadingPairs>
    <vt:vector size="6" baseType="variant">
      <vt:variant>
        <vt:lpstr>Używane czcionki</vt:lpstr>
      </vt:variant>
      <vt:variant>
        <vt:i4>1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5" baseType="lpstr">
      <vt:lpstr>Arial</vt:lpstr>
      <vt:lpstr>Projekt domyślny</vt:lpstr>
      <vt:lpstr>TOWARZYSTWO ELEKTROWNI WODNYCH </vt:lpstr>
      <vt:lpstr>NASZYM CELEM:   UPOWSZECHNIENIE WYKORZYSTANIA POTENCJAŁU HYDROENERGETYCZNEGO POLSKICH RZEK  ZE SZCZEGÓLNĄ DBAŁOŚCIĄ O STAN ZASOBÓW WODNYCH KRAJU</vt:lpstr>
      <vt:lpstr>NASZYM CELEM:   UPOWSZECHNIENIE WYKORZYSTANIA POTENCJAŁU HYDROENERGETYCZNEGO POLSKICH RZEK  ZE SZCZEGÓLNĄ DBAŁOŚCIĄ O STAN ZASOBÓW WODNYCH KRAJU</vt:lpstr>
      <vt:lpstr>  USTAWA  z dnia 20 lutego 2015 r.  o odnawialnych źródłach energii podpisana przez Prezydenta RP w dniu 11 marca 2015 r. </vt:lpstr>
      <vt:lpstr>POPRAWKA PROSUMENCKA  art. 41</vt:lpstr>
      <vt:lpstr>Art. 41  ustawy o odnawialnych źródłach energii</vt:lpstr>
      <vt:lpstr>PLANOWANA NOWELIZACJA USTAWY</vt:lpstr>
      <vt:lpstr>DZIAŁALNOŚĆ PROSUMENCKA – SZANSĄ DLA ENEGETYKI WODNEJ?</vt:lpstr>
      <vt:lpstr>STRATEGIA SRODOWISKA ENERGETYKI WODNEJ</vt:lpstr>
      <vt:lpstr>STRATEGIA SRODOWISKA ENERGETYKI WODNEJ</vt:lpstr>
      <vt:lpstr>STRATEGIA SRODOWISKA ENERGETYKI WODNEJ</vt:lpstr>
      <vt:lpstr>STRATEGIA SRODOWISKA ENERGETYKI WODNEJ</vt:lpstr>
      <vt:lpstr>STRATEGIA SRODOWISKA ENERGETYKI WODNEJ</vt:lpstr>
      <vt:lpstr>STRATEGIA SRODOWISKA ENERGETYKI WODNEJ</vt:lpstr>
      <vt:lpstr>PROGRAM  upowszechnienia idei  mikroinstalacji hydroenergetycznych </vt:lpstr>
      <vt:lpstr>Efekty dodatkowe  związane z rozwojem działalności prosumenckiej </vt:lpstr>
      <vt:lpstr>Efekty dodatkowe  związane z rozwojem działalności prosumenckiej</vt:lpstr>
      <vt:lpstr>Efekty dodatkowe - związane </vt:lpstr>
      <vt:lpstr>Efekty dodatkowe  związane z rozwojem działalności prosumenckiej</vt:lpstr>
      <vt:lpstr>Wstępnie rozpoznane zasoby </vt:lpstr>
      <vt:lpstr>Wstępnie rozpoznane zasoby </vt:lpstr>
      <vt:lpstr>STRATEGIA SRODOWISKA ENERGETYKI WODNEJ</vt:lpstr>
      <vt:lpstr>TOWARZYSTWO ELEKTROWNI WODNYCH </vt:lpstr>
    </vt:vector>
  </TitlesOfParts>
  <Company>private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TOWARZYSTWO ELEKTROWNI WODNYCH</dc:title>
  <dc:creator>Mariusz</dc:creator>
  <cp:lastModifiedBy>Janusz Steller</cp:lastModifiedBy>
  <cp:revision>49</cp:revision>
  <dcterms:created xsi:type="dcterms:W3CDTF">2013-01-06T21:01:28Z</dcterms:created>
  <dcterms:modified xsi:type="dcterms:W3CDTF">2015-05-08T18:46:45Z</dcterms:modified>
</cp:coreProperties>
</file>