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89" r:id="rId2"/>
    <p:sldId id="290" r:id="rId3"/>
    <p:sldId id="291" r:id="rId4"/>
    <p:sldId id="299" r:id="rId5"/>
    <p:sldId id="293" r:id="rId6"/>
    <p:sldId id="302" r:id="rId7"/>
    <p:sldId id="294" r:id="rId8"/>
    <p:sldId id="276" r:id="rId9"/>
    <p:sldId id="277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7" r:id="rId18"/>
    <p:sldId id="288" r:id="rId19"/>
    <p:sldId id="295" r:id="rId20"/>
    <p:sldId id="296" r:id="rId21"/>
    <p:sldId id="300" r:id="rId22"/>
    <p:sldId id="301" r:id="rId23"/>
    <p:sldId id="298" r:id="rId24"/>
  </p:sldIdLst>
  <p:sldSz cx="9144000" cy="6858000" type="screen4x3"/>
  <p:notesSz cx="6858000" cy="9144000"/>
  <p:defaultTextStyle>
    <a:defPPr>
      <a:defRPr lang="nb-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F4E21B-475F-B942-BBDE-67AF8BAC5BB2}" type="datetimeFigureOut">
              <a:rPr lang="nb-NO" smtClean="0"/>
              <a:pPr/>
              <a:t>08.05.2015</a:t>
            </a:fld>
            <a:endParaRPr lang="nb-NO" dirty="0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 dirty="0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F6FA6-86C7-8548-88E2-56019680ECD4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644510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F6FA6-86C7-8548-88E2-56019680ECD4}" type="slidenum">
              <a:rPr lang="nb-NO" smtClean="0"/>
              <a:pPr/>
              <a:t>10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075689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GB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123BE-DAAE-9C42-8E08-DC71EF0DBE16}" type="datetimeFigureOut">
              <a:rPr lang="nb-NO" smtClean="0"/>
              <a:pPr/>
              <a:t>08.05.2015</a:t>
            </a:fld>
            <a:endParaRPr lang="en-GB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62159-8EB5-D642-ACD1-DEC01B9C460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2550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GB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123BE-DAAE-9C42-8E08-DC71EF0DBE16}" type="datetimeFigureOut">
              <a:rPr lang="nb-NO" smtClean="0"/>
              <a:pPr/>
              <a:t>08.05.2015</a:t>
            </a:fld>
            <a:endParaRPr lang="en-GB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62159-8EB5-D642-ACD1-DEC01B9C460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2666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GB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123BE-DAAE-9C42-8E08-DC71EF0DBE16}" type="datetimeFigureOut">
              <a:rPr lang="nb-NO" smtClean="0"/>
              <a:pPr/>
              <a:t>08.05.2015</a:t>
            </a:fld>
            <a:endParaRPr lang="en-GB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62159-8EB5-D642-ACD1-DEC01B9C460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4634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GB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123BE-DAAE-9C42-8E08-DC71EF0DBE16}" type="datetimeFigureOut">
              <a:rPr lang="nb-NO" smtClean="0"/>
              <a:pPr/>
              <a:t>08.05.2015</a:t>
            </a:fld>
            <a:endParaRPr lang="en-GB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62159-8EB5-D642-ACD1-DEC01B9C460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5631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123BE-DAAE-9C42-8E08-DC71EF0DBE16}" type="datetimeFigureOut">
              <a:rPr lang="nb-NO" smtClean="0"/>
              <a:pPr/>
              <a:t>08.05.2015</a:t>
            </a:fld>
            <a:endParaRPr lang="en-GB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62159-8EB5-D642-ACD1-DEC01B9C460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238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GB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GB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123BE-DAAE-9C42-8E08-DC71EF0DBE16}" type="datetimeFigureOut">
              <a:rPr lang="nb-NO" smtClean="0"/>
              <a:pPr/>
              <a:t>08.05.2015</a:t>
            </a:fld>
            <a:endParaRPr lang="en-GB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62159-8EB5-D642-ACD1-DEC01B9C460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0995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GB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GB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123BE-DAAE-9C42-8E08-DC71EF0DBE16}" type="datetimeFigureOut">
              <a:rPr lang="nb-NO" smtClean="0"/>
              <a:pPr/>
              <a:t>08.05.2015</a:t>
            </a:fld>
            <a:endParaRPr lang="en-GB" dirty="0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62159-8EB5-D642-ACD1-DEC01B9C460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7875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123BE-DAAE-9C42-8E08-DC71EF0DBE16}" type="datetimeFigureOut">
              <a:rPr lang="nb-NO" smtClean="0"/>
              <a:pPr/>
              <a:t>08.05.2015</a:t>
            </a:fld>
            <a:endParaRPr lang="en-GB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62159-8EB5-D642-ACD1-DEC01B9C460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8215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123BE-DAAE-9C42-8E08-DC71EF0DBE16}" type="datetimeFigureOut">
              <a:rPr lang="nb-NO" smtClean="0"/>
              <a:pPr/>
              <a:t>08.05.2015</a:t>
            </a:fld>
            <a:endParaRPr lang="en-GB" dirty="0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62159-8EB5-D642-ACD1-DEC01B9C460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405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GB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123BE-DAAE-9C42-8E08-DC71EF0DBE16}" type="datetimeFigureOut">
              <a:rPr lang="nb-NO" smtClean="0"/>
              <a:pPr/>
              <a:t>08.05.2015</a:t>
            </a:fld>
            <a:endParaRPr lang="en-GB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62159-8EB5-D642-ACD1-DEC01B9C460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1393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dirty="0" smtClean="0"/>
              <a:t>Dra bildet til plassholderen eller klikk ikonet for å legge til</a:t>
            </a:r>
            <a:endParaRPr lang="en-GB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123BE-DAAE-9C42-8E08-DC71EF0DBE16}" type="datetimeFigureOut">
              <a:rPr lang="nb-NO" smtClean="0"/>
              <a:pPr/>
              <a:t>08.05.2015</a:t>
            </a:fld>
            <a:endParaRPr lang="en-GB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62159-8EB5-D642-ACD1-DEC01B9C460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9608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  <a:alpha val="21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en-GB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GB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123BE-DAAE-9C42-8E08-DC71EF0DBE16}" type="datetimeFigureOut">
              <a:rPr lang="nb-NO" smtClean="0"/>
              <a:pPr/>
              <a:t>08.05.2015</a:t>
            </a:fld>
            <a:endParaRPr lang="en-GB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762159-8EB5-D642-ACD1-DEC01B9C4609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Bilde 6" descr="Blogo.png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72"/>
          <a:stretch/>
        </p:blipFill>
        <p:spPr>
          <a:xfrm>
            <a:off x="7410823" y="0"/>
            <a:ext cx="1733177" cy="1261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384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3.emf"/><Relationship Id="rId4" Type="http://schemas.openxmlformats.org/officeDocument/2006/relationships/image" Target="../media/image14.png"/><Relationship Id="rId9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://www.eksportkreditt.no/en-GB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12" Type="http://schemas.openxmlformats.org/officeDocument/2006/relationships/image" Target="../media/image44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gif"/><Relationship Id="rId11" Type="http://schemas.openxmlformats.org/officeDocument/2006/relationships/image" Target="../media/image43.gif"/><Relationship Id="rId5" Type="http://schemas.openxmlformats.org/officeDocument/2006/relationships/image" Target="../media/image37.jpeg"/><Relationship Id="rId10" Type="http://schemas.openxmlformats.org/officeDocument/2006/relationships/image" Target="../media/image42.jpeg"/><Relationship Id="rId4" Type="http://schemas.openxmlformats.org/officeDocument/2006/relationships/image" Target="../media/image36.png"/><Relationship Id="rId9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NfJ-URZHL8U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219" y="967673"/>
            <a:ext cx="6731074" cy="498763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kstSylinder 10"/>
          <p:cNvSpPr txBox="1"/>
          <p:nvPr/>
        </p:nvSpPr>
        <p:spPr>
          <a:xfrm>
            <a:off x="1181525" y="1130660"/>
            <a:ext cx="66447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3200" b="1" dirty="0" smtClean="0">
                <a:gradFill flip="none" rotWithShape="1">
                  <a:gsLst>
                    <a:gs pos="0">
                      <a:srgbClr val="00B050">
                        <a:shade val="30000"/>
                        <a:satMod val="115000"/>
                      </a:srgbClr>
                    </a:gs>
                    <a:gs pos="50000">
                      <a:srgbClr val="00B050">
                        <a:shade val="67500"/>
                        <a:satMod val="115000"/>
                      </a:srgbClr>
                    </a:gs>
                    <a:gs pos="100000">
                      <a:srgbClr val="00B05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latin typeface="Batang" panose="02030600000101010101" pitchFamily="18" charset="-127"/>
                <a:ea typeface="Batang" panose="02030600000101010101" pitchFamily="18" charset="-127"/>
              </a:rPr>
              <a:t>Deep River</a:t>
            </a:r>
            <a:endParaRPr lang="nb-NO" sz="1600" b="1" dirty="0" smtClean="0"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nb-NO" sz="3200" b="1" dirty="0" smtClean="0">
                <a:gradFill flip="none" rotWithShape="1">
                  <a:gsLst>
                    <a:gs pos="0">
                      <a:srgbClr val="00B050">
                        <a:shade val="30000"/>
                        <a:satMod val="115000"/>
                      </a:srgbClr>
                    </a:gs>
                    <a:gs pos="50000">
                      <a:srgbClr val="00B050">
                        <a:shade val="67500"/>
                        <a:satMod val="115000"/>
                      </a:srgbClr>
                    </a:gs>
                    <a:gs pos="100000">
                      <a:srgbClr val="00B05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latin typeface="Batang" panose="02030600000101010101" pitchFamily="18" charset="-127"/>
                <a:ea typeface="Batang" panose="02030600000101010101" pitchFamily="18" charset="-127"/>
              </a:rPr>
              <a:t>Hydrokinetic cross-flow turbines</a:t>
            </a:r>
            <a:endParaRPr lang="nb-NO" sz="3200" b="1" dirty="0"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0287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sz="3600" dirty="0" smtClean="0"/>
              <a:t>Is this a drag- or lift driven concept?</a:t>
            </a:r>
            <a:endParaRPr lang="nb-NO" sz="36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Which blades are contributing to a positive torque?</a:t>
            </a:r>
          </a:p>
        </p:txBody>
      </p:sp>
      <p:grpSp>
        <p:nvGrpSpPr>
          <p:cNvPr id="4" name="Gruppe 3"/>
          <p:cNvGrpSpPr/>
          <p:nvPr/>
        </p:nvGrpSpPr>
        <p:grpSpPr>
          <a:xfrm>
            <a:off x="5274924" y="2927838"/>
            <a:ext cx="3690471" cy="2981051"/>
            <a:chOff x="4900706" y="2579029"/>
            <a:chExt cx="4243294" cy="3442266"/>
          </a:xfrm>
        </p:grpSpPr>
        <p:pic>
          <p:nvPicPr>
            <p:cNvPr id="5" name="Bilde 4" descr="Geometry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68" t="53901" r="39706" b="5289"/>
            <a:stretch/>
          </p:blipFill>
          <p:spPr>
            <a:xfrm>
              <a:off x="4900706" y="2579029"/>
              <a:ext cx="4243294" cy="3442266"/>
            </a:xfrm>
            <a:prstGeom prst="rect">
              <a:avLst/>
            </a:prstGeom>
          </p:spPr>
        </p:pic>
        <p:sp>
          <p:nvSpPr>
            <p:cNvPr id="6" name="TekstSylinder 5"/>
            <p:cNvSpPr txBox="1"/>
            <p:nvPr/>
          </p:nvSpPr>
          <p:spPr>
            <a:xfrm>
              <a:off x="5871882" y="3496235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1</a:t>
              </a:r>
            </a:p>
          </p:txBody>
        </p:sp>
        <p:sp>
          <p:nvSpPr>
            <p:cNvPr id="7" name="TekstSylinder 6"/>
            <p:cNvSpPr txBox="1"/>
            <p:nvPr/>
          </p:nvSpPr>
          <p:spPr>
            <a:xfrm>
              <a:off x="6358660" y="3159773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2</a:t>
              </a:r>
            </a:p>
          </p:txBody>
        </p:sp>
        <p:sp>
          <p:nvSpPr>
            <p:cNvPr id="8" name="TekstSylinder 7"/>
            <p:cNvSpPr txBox="1"/>
            <p:nvPr/>
          </p:nvSpPr>
          <p:spPr>
            <a:xfrm>
              <a:off x="6935694" y="304024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3</a:t>
              </a:r>
              <a:endParaRPr lang="en-GB" dirty="0" smtClean="0"/>
            </a:p>
          </p:txBody>
        </p:sp>
        <p:sp>
          <p:nvSpPr>
            <p:cNvPr id="9" name="TekstSylinder 8"/>
            <p:cNvSpPr txBox="1"/>
            <p:nvPr/>
          </p:nvSpPr>
          <p:spPr>
            <a:xfrm>
              <a:off x="7425461" y="331156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4</a:t>
              </a:r>
            </a:p>
          </p:txBody>
        </p:sp>
        <p:sp>
          <p:nvSpPr>
            <p:cNvPr id="10" name="TekstSylinder 9"/>
            <p:cNvSpPr txBox="1"/>
            <p:nvPr/>
          </p:nvSpPr>
          <p:spPr>
            <a:xfrm>
              <a:off x="7852171" y="3648635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5</a:t>
              </a:r>
              <a:endParaRPr lang="en-GB" dirty="0" smtClean="0"/>
            </a:p>
          </p:txBody>
        </p:sp>
        <p:sp>
          <p:nvSpPr>
            <p:cNvPr id="11" name="TekstSylinder 10"/>
            <p:cNvSpPr txBox="1"/>
            <p:nvPr/>
          </p:nvSpPr>
          <p:spPr>
            <a:xfrm>
              <a:off x="8003001" y="4170367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6</a:t>
              </a:r>
            </a:p>
          </p:txBody>
        </p:sp>
        <p:sp>
          <p:nvSpPr>
            <p:cNvPr id="12" name="TekstSylinder 11"/>
            <p:cNvSpPr txBox="1"/>
            <p:nvPr/>
          </p:nvSpPr>
          <p:spPr>
            <a:xfrm>
              <a:off x="7727121" y="4845708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7</a:t>
              </a:r>
            </a:p>
          </p:txBody>
        </p:sp>
        <p:sp>
          <p:nvSpPr>
            <p:cNvPr id="13" name="TekstSylinder 12"/>
            <p:cNvSpPr txBox="1"/>
            <p:nvPr/>
          </p:nvSpPr>
          <p:spPr>
            <a:xfrm>
              <a:off x="7274631" y="518277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8</a:t>
              </a:r>
            </a:p>
          </p:txBody>
        </p:sp>
        <p:sp>
          <p:nvSpPr>
            <p:cNvPr id="14" name="TekstSylinder 13"/>
            <p:cNvSpPr txBox="1"/>
            <p:nvPr/>
          </p:nvSpPr>
          <p:spPr>
            <a:xfrm>
              <a:off x="6784864" y="521621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9</a:t>
              </a:r>
            </a:p>
          </p:txBody>
        </p:sp>
        <p:sp>
          <p:nvSpPr>
            <p:cNvPr id="15" name="TekstSylinder 14"/>
            <p:cNvSpPr txBox="1"/>
            <p:nvPr/>
          </p:nvSpPr>
          <p:spPr>
            <a:xfrm>
              <a:off x="6207830" y="5182774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10</a:t>
              </a:r>
            </a:p>
          </p:txBody>
        </p:sp>
        <p:sp>
          <p:nvSpPr>
            <p:cNvPr id="16" name="TekstSylinder 15"/>
            <p:cNvSpPr txBox="1"/>
            <p:nvPr/>
          </p:nvSpPr>
          <p:spPr>
            <a:xfrm>
              <a:off x="5789176" y="4739910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11</a:t>
              </a:r>
            </a:p>
          </p:txBody>
        </p:sp>
        <p:sp>
          <p:nvSpPr>
            <p:cNvPr id="17" name="TekstSylinder 16"/>
            <p:cNvSpPr txBox="1"/>
            <p:nvPr/>
          </p:nvSpPr>
          <p:spPr>
            <a:xfrm>
              <a:off x="5662555" y="4170367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12</a:t>
              </a:r>
            </a:p>
          </p:txBody>
        </p:sp>
      </p:grpSp>
      <p:pic>
        <p:nvPicPr>
          <p:cNvPr id="19" name="Bilde 18" descr="Geometry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92" t="59482" r="54724" b="23037"/>
          <a:stretch/>
        </p:blipFill>
        <p:spPr>
          <a:xfrm>
            <a:off x="1863881" y="3240479"/>
            <a:ext cx="1630215" cy="2262086"/>
          </a:xfrm>
          <a:prstGeom prst="rect">
            <a:avLst/>
          </a:prstGeom>
        </p:spPr>
      </p:pic>
      <p:sp>
        <p:nvSpPr>
          <p:cNvPr id="34" name="TekstSylinder 33"/>
          <p:cNvSpPr txBox="1"/>
          <p:nvPr/>
        </p:nvSpPr>
        <p:spPr>
          <a:xfrm>
            <a:off x="1313432" y="3325084"/>
            <a:ext cx="448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smtClean="0"/>
              <a:t>U</a:t>
            </a:r>
            <a:r>
              <a:rPr lang="nb-NO" baseline="-25000" dirty="0" smtClean="0"/>
              <a:t>in</a:t>
            </a:r>
            <a:endParaRPr lang="nb-NO" baseline="-25000" dirty="0"/>
          </a:p>
        </p:txBody>
      </p:sp>
      <p:cxnSp>
        <p:nvCxnSpPr>
          <p:cNvPr id="36" name="Rett pil 35"/>
          <p:cNvCxnSpPr/>
          <p:nvPr/>
        </p:nvCxnSpPr>
        <p:spPr>
          <a:xfrm flipV="1">
            <a:off x="2465168" y="3013660"/>
            <a:ext cx="0" cy="6271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Rett pil 36"/>
          <p:cNvCxnSpPr/>
          <p:nvPr/>
        </p:nvCxnSpPr>
        <p:spPr>
          <a:xfrm>
            <a:off x="2645583" y="3741279"/>
            <a:ext cx="71601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kstSylinder 38"/>
          <p:cNvSpPr txBox="1"/>
          <p:nvPr/>
        </p:nvSpPr>
        <p:spPr>
          <a:xfrm>
            <a:off x="2635591" y="3327257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smtClean="0"/>
              <a:t>F</a:t>
            </a:r>
            <a:r>
              <a:rPr lang="nb-NO" baseline="-25000" dirty="0" smtClean="0"/>
              <a:t>motst</a:t>
            </a:r>
            <a:endParaRPr lang="nb-NO" baseline="-25000" dirty="0"/>
          </a:p>
        </p:txBody>
      </p:sp>
      <p:sp>
        <p:nvSpPr>
          <p:cNvPr id="40" name="TekstSylinder 39"/>
          <p:cNvSpPr txBox="1"/>
          <p:nvPr/>
        </p:nvSpPr>
        <p:spPr>
          <a:xfrm>
            <a:off x="2465168" y="2871147"/>
            <a:ext cx="45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smtClean="0"/>
              <a:t>F</a:t>
            </a:r>
            <a:r>
              <a:rPr lang="nb-NO" baseline="-25000" dirty="0" smtClean="0"/>
              <a:t>lift</a:t>
            </a:r>
            <a:endParaRPr lang="nb-NO" baseline="-25000" dirty="0"/>
          </a:p>
        </p:txBody>
      </p:sp>
      <p:cxnSp>
        <p:nvCxnSpPr>
          <p:cNvPr id="41" name="Rett pil 40"/>
          <p:cNvCxnSpPr/>
          <p:nvPr/>
        </p:nvCxnSpPr>
        <p:spPr>
          <a:xfrm>
            <a:off x="1381725" y="3752196"/>
            <a:ext cx="71601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Rett linje 19"/>
          <p:cNvCxnSpPr/>
          <p:nvPr/>
        </p:nvCxnSpPr>
        <p:spPr>
          <a:xfrm>
            <a:off x="2465168" y="5656433"/>
            <a:ext cx="741971" cy="0"/>
          </a:xfrm>
          <a:prstGeom prst="line">
            <a:avLst/>
          </a:prstGeom>
          <a:ln>
            <a:solidFill>
              <a:srgbClr val="000000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Rett linje 27"/>
          <p:cNvCxnSpPr/>
          <p:nvPr/>
        </p:nvCxnSpPr>
        <p:spPr>
          <a:xfrm>
            <a:off x="3786872" y="3750618"/>
            <a:ext cx="0" cy="1574317"/>
          </a:xfrm>
          <a:prstGeom prst="line">
            <a:avLst/>
          </a:prstGeom>
          <a:ln>
            <a:solidFill>
              <a:schemeClr val="tx1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kstSylinder 24"/>
          <p:cNvSpPr txBox="1"/>
          <p:nvPr/>
        </p:nvSpPr>
        <p:spPr>
          <a:xfrm>
            <a:off x="3855876" y="4549920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smtClean="0"/>
              <a:t>R</a:t>
            </a:r>
            <a:r>
              <a:rPr lang="nb-NO" baseline="-25000" dirty="0" smtClean="0"/>
              <a:t>1</a:t>
            </a:r>
            <a:endParaRPr lang="nb-NO" baseline="-25000" dirty="0"/>
          </a:p>
        </p:txBody>
      </p:sp>
      <p:sp>
        <p:nvSpPr>
          <p:cNvPr id="33" name="TekstSylinder 32"/>
          <p:cNvSpPr txBox="1"/>
          <p:nvPr/>
        </p:nvSpPr>
        <p:spPr>
          <a:xfrm>
            <a:off x="2635591" y="5686430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smtClean="0"/>
              <a:t>R</a:t>
            </a:r>
            <a:r>
              <a:rPr lang="nb-NO" baseline="-25000" dirty="0" smtClean="0"/>
              <a:t>2</a:t>
            </a:r>
            <a:endParaRPr lang="nb-NO" baseline="-25000" dirty="0"/>
          </a:p>
        </p:txBody>
      </p:sp>
      <p:sp>
        <p:nvSpPr>
          <p:cNvPr id="44" name="Bue 43"/>
          <p:cNvSpPr/>
          <p:nvPr/>
        </p:nvSpPr>
        <p:spPr>
          <a:xfrm>
            <a:off x="6456411" y="4182153"/>
            <a:ext cx="914400" cy="914400"/>
          </a:xfrm>
          <a:prstGeom prst="arc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cxnSp>
        <p:nvCxnSpPr>
          <p:cNvPr id="46" name="Rett linje 45"/>
          <p:cNvCxnSpPr/>
          <p:nvPr/>
        </p:nvCxnSpPr>
        <p:spPr>
          <a:xfrm>
            <a:off x="7307150" y="4549920"/>
            <a:ext cx="63661" cy="10144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Rett linje 49"/>
          <p:cNvCxnSpPr/>
          <p:nvPr/>
        </p:nvCxnSpPr>
        <p:spPr>
          <a:xfrm flipV="1">
            <a:off x="7393528" y="4517240"/>
            <a:ext cx="11200" cy="152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kstSylinder 51"/>
          <p:cNvSpPr txBox="1"/>
          <p:nvPr/>
        </p:nvSpPr>
        <p:spPr>
          <a:xfrm>
            <a:off x="7115102" y="4041998"/>
            <a:ext cx="481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smtClean="0"/>
              <a:t>T</a:t>
            </a:r>
            <a:r>
              <a:rPr lang="nb-NO" baseline="-25000" dirty="0" smtClean="0"/>
              <a:t>tot</a:t>
            </a:r>
            <a:endParaRPr lang="nb-NO" baseline="-25000" dirty="0"/>
          </a:p>
        </p:txBody>
      </p:sp>
      <p:graphicFrame>
        <p:nvGraphicFramePr>
          <p:cNvPr id="54" name="Objek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118808"/>
              </p:ext>
            </p:extLst>
          </p:nvPr>
        </p:nvGraphicFramePr>
        <p:xfrm>
          <a:off x="3821113" y="4032250"/>
          <a:ext cx="133826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" name="Formel" r:id="rId5" imgW="950760" imgH="200880" progId="Equation.3">
                  <p:embed/>
                </p:oleObj>
              </mc:Choice>
              <mc:Fallback>
                <p:oleObj name="Formel" r:id="rId5" imgW="950760" imgH="200880" progId="Equation.3">
                  <p:embed/>
                  <p:pic>
                    <p:nvPicPr>
                      <p:cNvPr id="0" name="Picture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1113" y="4032250"/>
                        <a:ext cx="1338262" cy="298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k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694049"/>
              </p:ext>
            </p:extLst>
          </p:nvPr>
        </p:nvGraphicFramePr>
        <p:xfrm>
          <a:off x="2232783" y="6153040"/>
          <a:ext cx="110966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" name="Formel" r:id="rId7" imgW="786240" imgH="219240" progId="Equation.3">
                  <p:embed/>
                </p:oleObj>
              </mc:Choice>
              <mc:Fallback>
                <p:oleObj name="Formel" r:id="rId7" imgW="786240" imgH="219240" progId="Equation.3">
                  <p:embed/>
                  <p:pic>
                    <p:nvPicPr>
                      <p:cNvPr id="0" name="Picture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2783" y="6153040"/>
                        <a:ext cx="1109663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k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26269"/>
              </p:ext>
            </p:extLst>
          </p:nvPr>
        </p:nvGraphicFramePr>
        <p:xfrm>
          <a:off x="5308600" y="6078538"/>
          <a:ext cx="1514475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" name="Formel" r:id="rId9" imgW="1078560" imgH="447840" progId="Equation.3">
                  <p:embed/>
                </p:oleObj>
              </mc:Choice>
              <mc:Fallback>
                <p:oleObj name="Formel" r:id="rId9" imgW="1078560" imgH="447840" progId="Equation.3">
                  <p:embed/>
                  <p:pic>
                    <p:nvPicPr>
                      <p:cNvPr id="0" name="Picture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8600" y="6078538"/>
                        <a:ext cx="1514475" cy="635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802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lassholder for innhold 3" descr="2m:s k03 strømning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1" t="40687" r="27851"/>
          <a:stretch/>
        </p:blipFill>
        <p:spPr>
          <a:xfrm>
            <a:off x="6060470" y="1279170"/>
            <a:ext cx="3091190" cy="2333573"/>
          </a:xfrm>
        </p:spPr>
      </p:pic>
      <p:pic>
        <p:nvPicPr>
          <p:cNvPr id="17" name="Bilde 16" descr="barPlotMomentEachBlad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5"/>
          <a:stretch/>
        </p:blipFill>
        <p:spPr>
          <a:xfrm>
            <a:off x="-1" y="3267173"/>
            <a:ext cx="5903519" cy="3486757"/>
          </a:xfrm>
          <a:prstGeom prst="rect">
            <a:avLst/>
          </a:prstGeom>
        </p:spPr>
      </p:pic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4513" cy="11430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Which blades are contributing with a positive torque?</a:t>
            </a:r>
            <a:endParaRPr lang="en-GB" dirty="0"/>
          </a:p>
        </p:txBody>
      </p:sp>
      <p:grpSp>
        <p:nvGrpSpPr>
          <p:cNvPr id="18" name="Gruppe 17"/>
          <p:cNvGrpSpPr/>
          <p:nvPr/>
        </p:nvGrpSpPr>
        <p:grpSpPr>
          <a:xfrm>
            <a:off x="5453528" y="3528361"/>
            <a:ext cx="3690471" cy="2981051"/>
            <a:chOff x="4900706" y="2579029"/>
            <a:chExt cx="4243294" cy="3442266"/>
          </a:xfrm>
        </p:grpSpPr>
        <p:pic>
          <p:nvPicPr>
            <p:cNvPr id="4" name="Bilde 3" descr="Geometry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68" t="53901" r="39706" b="5289"/>
            <a:stretch/>
          </p:blipFill>
          <p:spPr>
            <a:xfrm>
              <a:off x="4900706" y="2579029"/>
              <a:ext cx="4243294" cy="3442266"/>
            </a:xfrm>
            <a:prstGeom prst="rect">
              <a:avLst/>
            </a:prstGeom>
          </p:spPr>
        </p:pic>
        <p:sp>
          <p:nvSpPr>
            <p:cNvPr id="5" name="TekstSylinder 4"/>
            <p:cNvSpPr txBox="1"/>
            <p:nvPr/>
          </p:nvSpPr>
          <p:spPr>
            <a:xfrm>
              <a:off x="5871882" y="3496235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1</a:t>
              </a:r>
            </a:p>
          </p:txBody>
        </p:sp>
        <p:sp>
          <p:nvSpPr>
            <p:cNvPr id="6" name="TekstSylinder 5"/>
            <p:cNvSpPr txBox="1"/>
            <p:nvPr/>
          </p:nvSpPr>
          <p:spPr>
            <a:xfrm>
              <a:off x="6358660" y="3159773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2</a:t>
              </a:r>
            </a:p>
          </p:txBody>
        </p:sp>
        <p:sp>
          <p:nvSpPr>
            <p:cNvPr id="7" name="TekstSylinder 6"/>
            <p:cNvSpPr txBox="1"/>
            <p:nvPr/>
          </p:nvSpPr>
          <p:spPr>
            <a:xfrm>
              <a:off x="6935694" y="304024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3</a:t>
              </a:r>
              <a:endParaRPr lang="en-GB" dirty="0" smtClean="0"/>
            </a:p>
          </p:txBody>
        </p:sp>
        <p:sp>
          <p:nvSpPr>
            <p:cNvPr id="8" name="TekstSylinder 7"/>
            <p:cNvSpPr txBox="1"/>
            <p:nvPr/>
          </p:nvSpPr>
          <p:spPr>
            <a:xfrm>
              <a:off x="7425461" y="331156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4</a:t>
              </a:r>
            </a:p>
          </p:txBody>
        </p:sp>
        <p:sp>
          <p:nvSpPr>
            <p:cNvPr id="9" name="TekstSylinder 8"/>
            <p:cNvSpPr txBox="1"/>
            <p:nvPr/>
          </p:nvSpPr>
          <p:spPr>
            <a:xfrm>
              <a:off x="7852171" y="3648635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5</a:t>
              </a:r>
              <a:endParaRPr lang="en-GB" dirty="0" smtClean="0"/>
            </a:p>
          </p:txBody>
        </p:sp>
        <p:sp>
          <p:nvSpPr>
            <p:cNvPr id="10" name="TekstSylinder 9"/>
            <p:cNvSpPr txBox="1"/>
            <p:nvPr/>
          </p:nvSpPr>
          <p:spPr>
            <a:xfrm>
              <a:off x="8003001" y="4170367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6</a:t>
              </a:r>
            </a:p>
          </p:txBody>
        </p:sp>
        <p:sp>
          <p:nvSpPr>
            <p:cNvPr id="11" name="TekstSylinder 10"/>
            <p:cNvSpPr txBox="1"/>
            <p:nvPr/>
          </p:nvSpPr>
          <p:spPr>
            <a:xfrm>
              <a:off x="7727121" y="4845708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7</a:t>
              </a:r>
            </a:p>
          </p:txBody>
        </p:sp>
        <p:sp>
          <p:nvSpPr>
            <p:cNvPr id="12" name="TekstSylinder 11"/>
            <p:cNvSpPr txBox="1"/>
            <p:nvPr/>
          </p:nvSpPr>
          <p:spPr>
            <a:xfrm>
              <a:off x="7274631" y="518277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8</a:t>
              </a:r>
            </a:p>
          </p:txBody>
        </p:sp>
        <p:sp>
          <p:nvSpPr>
            <p:cNvPr id="13" name="TekstSylinder 12"/>
            <p:cNvSpPr txBox="1"/>
            <p:nvPr/>
          </p:nvSpPr>
          <p:spPr>
            <a:xfrm>
              <a:off x="6784864" y="521621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9</a:t>
              </a:r>
            </a:p>
          </p:txBody>
        </p:sp>
        <p:sp>
          <p:nvSpPr>
            <p:cNvPr id="14" name="TekstSylinder 13"/>
            <p:cNvSpPr txBox="1"/>
            <p:nvPr/>
          </p:nvSpPr>
          <p:spPr>
            <a:xfrm>
              <a:off x="6207830" y="5182774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10</a:t>
              </a:r>
            </a:p>
          </p:txBody>
        </p:sp>
        <p:sp>
          <p:nvSpPr>
            <p:cNvPr id="15" name="TekstSylinder 14"/>
            <p:cNvSpPr txBox="1"/>
            <p:nvPr/>
          </p:nvSpPr>
          <p:spPr>
            <a:xfrm>
              <a:off x="5789176" y="4739910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11</a:t>
              </a:r>
            </a:p>
          </p:txBody>
        </p:sp>
        <p:sp>
          <p:nvSpPr>
            <p:cNvPr id="16" name="TekstSylinder 15"/>
            <p:cNvSpPr txBox="1"/>
            <p:nvPr/>
          </p:nvSpPr>
          <p:spPr>
            <a:xfrm>
              <a:off x="5662555" y="4170367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12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228850" y="3297529"/>
            <a:ext cx="1729961" cy="23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sz="900" dirty="0" smtClean="0"/>
              <a:t>U</a:t>
            </a:r>
            <a:r>
              <a:rPr lang="nb-NO" sz="900" baseline="-25000" dirty="0" smtClean="0"/>
              <a:t>in</a:t>
            </a:r>
            <a:r>
              <a:rPr lang="nb-NO" sz="900" dirty="0" smtClean="0"/>
              <a:t> = 2 m/s, </a:t>
            </a:r>
            <a:r>
              <a:rPr lang="el-GR" sz="900" dirty="0" smtClean="0"/>
              <a:t>ω</a:t>
            </a:r>
            <a:r>
              <a:rPr lang="nb-NO" sz="900" dirty="0" smtClean="0"/>
              <a:t>=1.9 rad/s (18 rpm)</a:t>
            </a:r>
            <a:endParaRPr lang="nb-NO" sz="900" dirty="0"/>
          </a:p>
        </p:txBody>
      </p:sp>
      <p:sp>
        <p:nvSpPr>
          <p:cNvPr id="21" name="TextBox 20"/>
          <p:cNvSpPr txBox="1"/>
          <p:nvPr/>
        </p:nvSpPr>
        <p:spPr>
          <a:xfrm>
            <a:off x="2530889" y="6471312"/>
            <a:ext cx="530915" cy="23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sz="900" dirty="0" smtClean="0"/>
              <a:t>Blade #</a:t>
            </a:r>
            <a:endParaRPr lang="nb-NO" sz="900" dirty="0"/>
          </a:p>
        </p:txBody>
      </p:sp>
    </p:spTree>
    <p:extLst>
      <p:ext uri="{BB962C8B-B14F-4D97-AF65-F5344CB8AC3E}">
        <p14:creationId xmlns:p14="http://schemas.microsoft.com/office/powerpoint/2010/main" val="95455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51612"/>
          </a:xfrm>
        </p:spPr>
        <p:txBody>
          <a:bodyPr>
            <a:noAutofit/>
          </a:bodyPr>
          <a:lstStyle/>
          <a:p>
            <a:r>
              <a:rPr lang="en-GB" sz="3200" dirty="0" smtClean="0"/>
              <a:t>Both the positive and negative torque contributions are due to drag</a:t>
            </a:r>
            <a:br>
              <a:rPr lang="en-GB" sz="3200" dirty="0" smtClean="0"/>
            </a:br>
            <a:r>
              <a:rPr lang="en-GB" sz="3200" dirty="0" smtClean="0"/>
              <a:t>- Lift has no effect!</a:t>
            </a:r>
            <a:endParaRPr lang="en-GB" sz="3200" dirty="0"/>
          </a:p>
        </p:txBody>
      </p:sp>
      <p:pic>
        <p:nvPicPr>
          <p:cNvPr id="4" name="Plassholder for innhold 3" descr="2m:s k03 strømning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1" t="40688" r="27851" b="6471"/>
          <a:stretch/>
        </p:blipFill>
        <p:spPr>
          <a:xfrm>
            <a:off x="1978485" y="3476537"/>
            <a:ext cx="4610954" cy="3012523"/>
          </a:xfrm>
        </p:spPr>
      </p:pic>
      <p:grpSp>
        <p:nvGrpSpPr>
          <p:cNvPr id="19" name="Gruppe 18"/>
          <p:cNvGrpSpPr/>
          <p:nvPr/>
        </p:nvGrpSpPr>
        <p:grpSpPr>
          <a:xfrm>
            <a:off x="3145116" y="4594283"/>
            <a:ext cx="1915502" cy="1894777"/>
            <a:chOff x="3349409" y="4284017"/>
            <a:chExt cx="1586806" cy="1471559"/>
          </a:xfrm>
        </p:grpSpPr>
        <p:sp>
          <p:nvSpPr>
            <p:cNvPr id="7" name="TekstSylinder 6"/>
            <p:cNvSpPr txBox="1"/>
            <p:nvPr/>
          </p:nvSpPr>
          <p:spPr>
            <a:xfrm>
              <a:off x="3467839" y="4534346"/>
              <a:ext cx="2626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1</a:t>
              </a:r>
            </a:p>
          </p:txBody>
        </p:sp>
        <p:sp>
          <p:nvSpPr>
            <p:cNvPr id="8" name="TekstSylinder 7"/>
            <p:cNvSpPr txBox="1"/>
            <p:nvPr/>
          </p:nvSpPr>
          <p:spPr>
            <a:xfrm>
              <a:off x="3743241" y="4349636"/>
              <a:ext cx="2626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2</a:t>
              </a:r>
            </a:p>
          </p:txBody>
        </p:sp>
        <p:sp>
          <p:nvSpPr>
            <p:cNvPr id="9" name="TekstSylinder 8"/>
            <p:cNvSpPr txBox="1"/>
            <p:nvPr/>
          </p:nvSpPr>
          <p:spPr>
            <a:xfrm>
              <a:off x="4069707" y="4284017"/>
              <a:ext cx="2626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3</a:t>
              </a:r>
              <a:endParaRPr lang="en-GB" sz="1200" dirty="0" smtClean="0"/>
            </a:p>
          </p:txBody>
        </p:sp>
        <p:sp>
          <p:nvSpPr>
            <p:cNvPr id="10" name="TekstSylinder 9"/>
            <p:cNvSpPr txBox="1"/>
            <p:nvPr/>
          </p:nvSpPr>
          <p:spPr>
            <a:xfrm>
              <a:off x="4346801" y="4432968"/>
              <a:ext cx="2626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4</a:t>
              </a:r>
            </a:p>
          </p:txBody>
        </p:sp>
        <p:sp>
          <p:nvSpPr>
            <p:cNvPr id="11" name="TekstSylinder 10"/>
            <p:cNvSpPr txBox="1"/>
            <p:nvPr/>
          </p:nvSpPr>
          <p:spPr>
            <a:xfrm>
              <a:off x="4588219" y="4618010"/>
              <a:ext cx="2626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5</a:t>
              </a:r>
              <a:endParaRPr lang="en-GB" sz="1200" dirty="0" smtClean="0"/>
            </a:p>
          </p:txBody>
        </p:sp>
        <p:sp>
          <p:nvSpPr>
            <p:cNvPr id="12" name="TekstSylinder 11"/>
            <p:cNvSpPr txBox="1"/>
            <p:nvPr/>
          </p:nvSpPr>
          <p:spPr>
            <a:xfrm>
              <a:off x="4673553" y="4904429"/>
              <a:ext cx="2626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6</a:t>
              </a:r>
            </a:p>
          </p:txBody>
        </p:sp>
        <p:sp>
          <p:nvSpPr>
            <p:cNvPr id="13" name="TekstSylinder 12"/>
            <p:cNvSpPr txBox="1"/>
            <p:nvPr/>
          </p:nvSpPr>
          <p:spPr>
            <a:xfrm>
              <a:off x="4517470" y="5275177"/>
              <a:ext cx="2626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7</a:t>
              </a:r>
            </a:p>
          </p:txBody>
        </p:sp>
        <p:sp>
          <p:nvSpPr>
            <p:cNvPr id="14" name="TekstSylinder 13"/>
            <p:cNvSpPr txBox="1"/>
            <p:nvPr/>
          </p:nvSpPr>
          <p:spPr>
            <a:xfrm>
              <a:off x="4261466" y="5460218"/>
              <a:ext cx="2626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8</a:t>
              </a:r>
            </a:p>
          </p:txBody>
        </p:sp>
        <p:sp>
          <p:nvSpPr>
            <p:cNvPr id="15" name="TekstSylinder 14"/>
            <p:cNvSpPr txBox="1"/>
            <p:nvPr/>
          </p:nvSpPr>
          <p:spPr>
            <a:xfrm>
              <a:off x="3984373" y="5478577"/>
              <a:ext cx="2626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9</a:t>
              </a:r>
            </a:p>
          </p:txBody>
        </p:sp>
        <p:sp>
          <p:nvSpPr>
            <p:cNvPr id="16" name="TekstSylinder 15"/>
            <p:cNvSpPr txBox="1"/>
            <p:nvPr/>
          </p:nvSpPr>
          <p:spPr>
            <a:xfrm>
              <a:off x="3657907" y="5460219"/>
              <a:ext cx="3406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10</a:t>
              </a:r>
            </a:p>
          </p:txBody>
        </p:sp>
        <p:sp>
          <p:nvSpPr>
            <p:cNvPr id="17" name="TekstSylinder 16"/>
            <p:cNvSpPr txBox="1"/>
            <p:nvPr/>
          </p:nvSpPr>
          <p:spPr>
            <a:xfrm>
              <a:off x="3421047" y="5217095"/>
              <a:ext cx="3406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11</a:t>
              </a:r>
            </a:p>
          </p:txBody>
        </p:sp>
        <p:sp>
          <p:nvSpPr>
            <p:cNvPr id="18" name="TekstSylinder 17"/>
            <p:cNvSpPr txBox="1"/>
            <p:nvPr/>
          </p:nvSpPr>
          <p:spPr>
            <a:xfrm>
              <a:off x="3349409" y="4904429"/>
              <a:ext cx="3406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12</a:t>
              </a:r>
            </a:p>
          </p:txBody>
        </p:sp>
      </p:grpSp>
      <p:sp>
        <p:nvSpPr>
          <p:cNvPr id="20" name="TekstSylinder 19"/>
          <p:cNvSpPr txBox="1"/>
          <p:nvPr/>
        </p:nvSpPr>
        <p:spPr>
          <a:xfrm>
            <a:off x="453528" y="1841500"/>
            <a:ext cx="81652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GB" dirty="0" smtClean="0"/>
              <a:t>The turbine is driven by blades 3-7</a:t>
            </a:r>
          </a:p>
          <a:p>
            <a:pPr marL="285750" indent="-285750">
              <a:buFont typeface="Arial"/>
              <a:buChar char="•"/>
            </a:pPr>
            <a:r>
              <a:rPr lang="en-GB" dirty="0" smtClean="0"/>
              <a:t>The velocity vectors show us that the positive torque contribution from blades 3-7 originates from the drag they experience in the flow.</a:t>
            </a:r>
          </a:p>
          <a:p>
            <a:pPr marL="285750" indent="-285750">
              <a:buFont typeface="Arial"/>
              <a:buChar char="•"/>
            </a:pPr>
            <a:r>
              <a:rPr lang="en-GB" dirty="0" smtClean="0"/>
              <a:t>The largest negative torque contribution is occurring on the blades 10, 11 and 12</a:t>
            </a:r>
          </a:p>
          <a:p>
            <a:pPr marL="285750" indent="-285750">
              <a:buFont typeface="Arial"/>
              <a:buChar char="•"/>
            </a:pPr>
            <a:r>
              <a:rPr lang="en-GB" dirty="0" smtClean="0"/>
              <a:t>The blades 1, 2, 8 og 9 do not contribute significantly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54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Bilde 48" descr="W0.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" y="21625"/>
            <a:ext cx="4304488" cy="3231953"/>
          </a:xfrm>
          <a:prstGeom prst="rect">
            <a:avLst/>
          </a:prstGeom>
        </p:spPr>
      </p:pic>
      <p:pic>
        <p:nvPicPr>
          <p:cNvPr id="51" name="Bilde 50" descr="W1.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44" y="3622370"/>
            <a:ext cx="4309384" cy="3235629"/>
          </a:xfrm>
          <a:prstGeom prst="rect">
            <a:avLst/>
          </a:prstGeom>
        </p:spPr>
      </p:pic>
      <p:pic>
        <p:nvPicPr>
          <p:cNvPr id="52" name="Bilde 51" descr="W1.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505" y="3577238"/>
            <a:ext cx="4369495" cy="3280762"/>
          </a:xfrm>
          <a:prstGeom prst="rect">
            <a:avLst/>
          </a:prstGeom>
        </p:spPr>
      </p:pic>
      <p:grpSp>
        <p:nvGrpSpPr>
          <p:cNvPr id="36" name="Gruppe 35"/>
          <p:cNvGrpSpPr/>
          <p:nvPr/>
        </p:nvGrpSpPr>
        <p:grpSpPr>
          <a:xfrm>
            <a:off x="3653813" y="2466867"/>
            <a:ext cx="1915502" cy="1894777"/>
            <a:chOff x="3349409" y="4284017"/>
            <a:chExt cx="1586806" cy="1471559"/>
          </a:xfrm>
        </p:grpSpPr>
        <p:sp>
          <p:nvSpPr>
            <p:cNvPr id="37" name="TekstSylinder 36"/>
            <p:cNvSpPr txBox="1"/>
            <p:nvPr/>
          </p:nvSpPr>
          <p:spPr>
            <a:xfrm>
              <a:off x="3467839" y="4534346"/>
              <a:ext cx="2626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1</a:t>
              </a:r>
            </a:p>
          </p:txBody>
        </p:sp>
        <p:sp>
          <p:nvSpPr>
            <p:cNvPr id="38" name="TekstSylinder 37"/>
            <p:cNvSpPr txBox="1"/>
            <p:nvPr/>
          </p:nvSpPr>
          <p:spPr>
            <a:xfrm>
              <a:off x="3743241" y="4349636"/>
              <a:ext cx="2626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2</a:t>
              </a:r>
            </a:p>
          </p:txBody>
        </p:sp>
        <p:sp>
          <p:nvSpPr>
            <p:cNvPr id="39" name="TekstSylinder 38"/>
            <p:cNvSpPr txBox="1"/>
            <p:nvPr/>
          </p:nvSpPr>
          <p:spPr>
            <a:xfrm>
              <a:off x="4069707" y="4284017"/>
              <a:ext cx="2626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3</a:t>
              </a:r>
              <a:endParaRPr lang="en-GB" sz="1200" dirty="0" smtClean="0"/>
            </a:p>
          </p:txBody>
        </p:sp>
        <p:sp>
          <p:nvSpPr>
            <p:cNvPr id="40" name="TekstSylinder 39"/>
            <p:cNvSpPr txBox="1"/>
            <p:nvPr/>
          </p:nvSpPr>
          <p:spPr>
            <a:xfrm>
              <a:off x="4346801" y="4432968"/>
              <a:ext cx="2626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4</a:t>
              </a:r>
            </a:p>
          </p:txBody>
        </p:sp>
        <p:sp>
          <p:nvSpPr>
            <p:cNvPr id="41" name="TekstSylinder 40"/>
            <p:cNvSpPr txBox="1"/>
            <p:nvPr/>
          </p:nvSpPr>
          <p:spPr>
            <a:xfrm>
              <a:off x="4588219" y="4618010"/>
              <a:ext cx="2626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5</a:t>
              </a:r>
              <a:endParaRPr lang="en-GB" sz="1200" dirty="0" smtClean="0"/>
            </a:p>
          </p:txBody>
        </p:sp>
        <p:sp>
          <p:nvSpPr>
            <p:cNvPr id="42" name="TekstSylinder 41"/>
            <p:cNvSpPr txBox="1"/>
            <p:nvPr/>
          </p:nvSpPr>
          <p:spPr>
            <a:xfrm>
              <a:off x="4673553" y="4904429"/>
              <a:ext cx="2626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6</a:t>
              </a:r>
            </a:p>
          </p:txBody>
        </p:sp>
        <p:sp>
          <p:nvSpPr>
            <p:cNvPr id="43" name="TekstSylinder 42"/>
            <p:cNvSpPr txBox="1"/>
            <p:nvPr/>
          </p:nvSpPr>
          <p:spPr>
            <a:xfrm>
              <a:off x="4517470" y="5275177"/>
              <a:ext cx="2626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7</a:t>
              </a:r>
            </a:p>
          </p:txBody>
        </p:sp>
        <p:sp>
          <p:nvSpPr>
            <p:cNvPr id="44" name="TekstSylinder 43"/>
            <p:cNvSpPr txBox="1"/>
            <p:nvPr/>
          </p:nvSpPr>
          <p:spPr>
            <a:xfrm>
              <a:off x="4261466" y="5460218"/>
              <a:ext cx="2626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8</a:t>
              </a:r>
            </a:p>
          </p:txBody>
        </p:sp>
        <p:sp>
          <p:nvSpPr>
            <p:cNvPr id="45" name="TekstSylinder 44"/>
            <p:cNvSpPr txBox="1"/>
            <p:nvPr/>
          </p:nvSpPr>
          <p:spPr>
            <a:xfrm>
              <a:off x="3984373" y="5478577"/>
              <a:ext cx="2626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9</a:t>
              </a:r>
            </a:p>
          </p:txBody>
        </p:sp>
        <p:sp>
          <p:nvSpPr>
            <p:cNvPr id="46" name="TekstSylinder 45"/>
            <p:cNvSpPr txBox="1"/>
            <p:nvPr/>
          </p:nvSpPr>
          <p:spPr>
            <a:xfrm>
              <a:off x="3657907" y="5460219"/>
              <a:ext cx="3406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10</a:t>
              </a:r>
            </a:p>
          </p:txBody>
        </p:sp>
        <p:sp>
          <p:nvSpPr>
            <p:cNvPr id="47" name="TekstSylinder 46"/>
            <p:cNvSpPr txBox="1"/>
            <p:nvPr/>
          </p:nvSpPr>
          <p:spPr>
            <a:xfrm>
              <a:off x="3421047" y="5217095"/>
              <a:ext cx="3406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11</a:t>
              </a:r>
            </a:p>
          </p:txBody>
        </p:sp>
        <p:sp>
          <p:nvSpPr>
            <p:cNvPr id="48" name="TekstSylinder 47"/>
            <p:cNvSpPr txBox="1"/>
            <p:nvPr/>
          </p:nvSpPr>
          <p:spPr>
            <a:xfrm>
              <a:off x="3349409" y="4904429"/>
              <a:ext cx="3406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12</a:t>
              </a:r>
            </a:p>
          </p:txBody>
        </p:sp>
      </p:grpSp>
      <p:pic>
        <p:nvPicPr>
          <p:cNvPr id="2" name="Bilde 1" descr="W0.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999" y="-3479"/>
            <a:ext cx="4446073" cy="3338259"/>
          </a:xfrm>
          <a:prstGeom prst="rect">
            <a:avLst/>
          </a:prstGeom>
        </p:spPr>
      </p:pic>
      <p:pic>
        <p:nvPicPr>
          <p:cNvPr id="35" name="Plassholder for innhold 3" descr="2m:s k03 strømning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46" t="59733" r="44985" b="5550"/>
          <a:stretch/>
        </p:blipFill>
        <p:spPr>
          <a:xfrm>
            <a:off x="3653812" y="2466867"/>
            <a:ext cx="1915503" cy="20374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531178" y="15275"/>
            <a:ext cx="1810111" cy="23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sz="900" dirty="0" smtClean="0"/>
              <a:t>U</a:t>
            </a:r>
            <a:r>
              <a:rPr lang="nb-NO" sz="900" baseline="-25000" dirty="0" smtClean="0"/>
              <a:t>in</a:t>
            </a:r>
            <a:r>
              <a:rPr lang="nb-NO" sz="900" dirty="0" smtClean="0"/>
              <a:t> = 2 m/s, </a:t>
            </a:r>
            <a:r>
              <a:rPr lang="el-GR" sz="900" dirty="0" smtClean="0"/>
              <a:t>ω</a:t>
            </a:r>
            <a:r>
              <a:rPr lang="nb-NO" sz="900" dirty="0" smtClean="0"/>
              <a:t> = 0.2 rad/s (1.9 rpm)</a:t>
            </a:r>
            <a:endParaRPr lang="nb-NO" sz="900" dirty="0"/>
          </a:p>
        </p:txBody>
      </p:sp>
      <p:sp>
        <p:nvSpPr>
          <p:cNvPr id="21" name="TextBox 20"/>
          <p:cNvSpPr txBox="1"/>
          <p:nvPr/>
        </p:nvSpPr>
        <p:spPr>
          <a:xfrm>
            <a:off x="1910791" y="3028526"/>
            <a:ext cx="530915" cy="23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sz="900" dirty="0" smtClean="0"/>
              <a:t>Blade #</a:t>
            </a:r>
            <a:endParaRPr lang="nb-NO" sz="900" dirty="0"/>
          </a:p>
        </p:txBody>
      </p:sp>
      <p:sp>
        <p:nvSpPr>
          <p:cNvPr id="22" name="TextBox 21"/>
          <p:cNvSpPr txBox="1"/>
          <p:nvPr/>
        </p:nvSpPr>
        <p:spPr>
          <a:xfrm>
            <a:off x="6171478" y="2575"/>
            <a:ext cx="1810111" cy="23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sz="900" dirty="0" smtClean="0"/>
              <a:t>U</a:t>
            </a:r>
            <a:r>
              <a:rPr lang="nb-NO" sz="900" baseline="-25000" dirty="0" smtClean="0"/>
              <a:t>in</a:t>
            </a:r>
            <a:r>
              <a:rPr lang="nb-NO" sz="900" dirty="0" smtClean="0"/>
              <a:t> = 2 m/s, </a:t>
            </a:r>
            <a:r>
              <a:rPr lang="el-GR" sz="900" dirty="0" smtClean="0"/>
              <a:t>ω</a:t>
            </a:r>
            <a:r>
              <a:rPr lang="nb-NO" sz="900" dirty="0" smtClean="0"/>
              <a:t> = 0.8 rad/s (7.6 rpm)</a:t>
            </a:r>
            <a:endParaRPr lang="nb-NO" sz="900" dirty="0"/>
          </a:p>
        </p:txBody>
      </p:sp>
      <p:sp>
        <p:nvSpPr>
          <p:cNvPr id="23" name="TextBox 22"/>
          <p:cNvSpPr txBox="1"/>
          <p:nvPr/>
        </p:nvSpPr>
        <p:spPr>
          <a:xfrm>
            <a:off x="6733485" y="3093712"/>
            <a:ext cx="530915" cy="23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sz="900" dirty="0" smtClean="0"/>
              <a:t>Blade #</a:t>
            </a:r>
            <a:endParaRPr lang="nb-NO" sz="900" dirty="0"/>
          </a:p>
        </p:txBody>
      </p:sp>
      <p:sp>
        <p:nvSpPr>
          <p:cNvPr id="24" name="TextBox 23"/>
          <p:cNvSpPr txBox="1"/>
          <p:nvPr/>
        </p:nvSpPr>
        <p:spPr>
          <a:xfrm>
            <a:off x="1247035" y="3595172"/>
            <a:ext cx="1867819" cy="23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sz="900" dirty="0" smtClean="0"/>
              <a:t>U</a:t>
            </a:r>
            <a:r>
              <a:rPr lang="nb-NO" sz="900" baseline="-25000" dirty="0" smtClean="0"/>
              <a:t>in</a:t>
            </a:r>
            <a:r>
              <a:rPr lang="nb-NO" sz="900" dirty="0" smtClean="0"/>
              <a:t> = 2 m/s, </a:t>
            </a:r>
            <a:r>
              <a:rPr lang="el-GR" sz="900" dirty="0" smtClean="0"/>
              <a:t>ω</a:t>
            </a:r>
            <a:r>
              <a:rPr lang="nb-NO" sz="900" dirty="0" smtClean="0"/>
              <a:t> = 1.3 rad/s (12.4 rpm)</a:t>
            </a:r>
            <a:endParaRPr lang="nb-NO" sz="900" dirty="0"/>
          </a:p>
        </p:txBody>
      </p:sp>
      <p:sp>
        <p:nvSpPr>
          <p:cNvPr id="25" name="TextBox 24"/>
          <p:cNvSpPr txBox="1"/>
          <p:nvPr/>
        </p:nvSpPr>
        <p:spPr>
          <a:xfrm>
            <a:off x="1910791" y="6612782"/>
            <a:ext cx="530915" cy="23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sz="900" dirty="0" smtClean="0"/>
              <a:t>Blade #</a:t>
            </a:r>
            <a:endParaRPr lang="nb-NO" sz="900" dirty="0"/>
          </a:p>
        </p:txBody>
      </p:sp>
      <p:sp>
        <p:nvSpPr>
          <p:cNvPr id="26" name="TextBox 25"/>
          <p:cNvSpPr txBox="1"/>
          <p:nvPr/>
        </p:nvSpPr>
        <p:spPr>
          <a:xfrm>
            <a:off x="6152690" y="3570815"/>
            <a:ext cx="1867819" cy="23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sz="900" dirty="0" smtClean="0"/>
              <a:t>U</a:t>
            </a:r>
            <a:r>
              <a:rPr lang="nb-NO" sz="900" baseline="-25000" dirty="0" smtClean="0"/>
              <a:t>in</a:t>
            </a:r>
            <a:r>
              <a:rPr lang="nb-NO" sz="900" dirty="0" smtClean="0"/>
              <a:t> = 2 m/s, </a:t>
            </a:r>
            <a:r>
              <a:rPr lang="el-GR" sz="900" dirty="0" smtClean="0"/>
              <a:t>ω</a:t>
            </a:r>
            <a:r>
              <a:rPr lang="nb-NO" sz="900" dirty="0" smtClean="0"/>
              <a:t> = 1.9 rad/s (18.1 rpm)</a:t>
            </a:r>
            <a:endParaRPr lang="nb-NO" sz="900" dirty="0"/>
          </a:p>
        </p:txBody>
      </p:sp>
      <p:sp>
        <p:nvSpPr>
          <p:cNvPr id="27" name="TextBox 26"/>
          <p:cNvSpPr txBox="1"/>
          <p:nvPr/>
        </p:nvSpPr>
        <p:spPr>
          <a:xfrm>
            <a:off x="6733485" y="6614468"/>
            <a:ext cx="530915" cy="23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sz="900" dirty="0" smtClean="0"/>
              <a:t>Blade #</a:t>
            </a:r>
            <a:endParaRPr lang="nb-NO" sz="900" dirty="0"/>
          </a:p>
        </p:txBody>
      </p:sp>
    </p:spTree>
    <p:extLst>
      <p:ext uri="{BB962C8B-B14F-4D97-AF65-F5344CB8AC3E}">
        <p14:creationId xmlns:p14="http://schemas.microsoft.com/office/powerpoint/2010/main" val="286566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e 10" descr="AtBtm_NewInlet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1" t="16621" r="16393" b="11545"/>
          <a:stretch/>
        </p:blipFill>
        <p:spPr>
          <a:xfrm>
            <a:off x="2336801" y="4360333"/>
            <a:ext cx="1693335" cy="1422400"/>
          </a:xfrm>
          <a:prstGeom prst="rect">
            <a:avLst/>
          </a:prstGeom>
        </p:spPr>
      </p:pic>
      <p:pic>
        <p:nvPicPr>
          <p:cNvPr id="10" name="Bilde 9" descr="AtBt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4" t="26464" r="26535" b="18438"/>
          <a:stretch/>
        </p:blipFill>
        <p:spPr>
          <a:xfrm>
            <a:off x="457200" y="4360333"/>
            <a:ext cx="1639465" cy="1435945"/>
          </a:xfrm>
          <a:prstGeom prst="rect">
            <a:avLst/>
          </a:prstGeom>
        </p:spPr>
      </p:pic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>Max Effect and torque at 2m/s </a:t>
            </a:r>
            <a:br>
              <a:rPr lang="nb-NO" dirty="0" smtClean="0"/>
            </a:br>
            <a:r>
              <a:rPr lang="nb-NO" dirty="0" smtClean="0"/>
              <a:t>flow velocity</a:t>
            </a:r>
            <a:endParaRPr lang="nb-NO" dirty="0"/>
          </a:p>
        </p:txBody>
      </p:sp>
      <p:graphicFrame>
        <p:nvGraphicFramePr>
          <p:cNvPr id="8" name="Tabell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055840"/>
              </p:ext>
            </p:extLst>
          </p:nvPr>
        </p:nvGraphicFramePr>
        <p:xfrm>
          <a:off x="457199" y="2048932"/>
          <a:ext cx="8229601" cy="211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8078"/>
                <a:gridCol w="1164083"/>
                <a:gridCol w="1259791"/>
                <a:gridCol w="2025459"/>
                <a:gridCol w="148219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nb-NO" sz="1200" dirty="0" smtClean="0"/>
                        <a:t>Installation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 smtClean="0"/>
                        <a:t>Effect </a:t>
                      </a:r>
                      <a:r>
                        <a:rPr lang="nb-NO" sz="1200" baseline="0" dirty="0" smtClean="0"/>
                        <a:t>[kW]</a:t>
                      </a:r>
                      <a:endParaRPr lang="nb-NO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 smtClean="0"/>
                        <a:t>Torque</a:t>
                      </a:r>
                      <a:r>
                        <a:rPr lang="nb-NO" sz="1200" baseline="0" dirty="0" smtClean="0"/>
                        <a:t> </a:t>
                      </a:r>
                      <a:r>
                        <a:rPr lang="nb-NO" sz="1200" dirty="0" smtClean="0"/>
                        <a:t>[kNm]</a:t>
                      </a:r>
                      <a:endParaRPr lang="nb-N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 smtClean="0"/>
                        <a:t>Rotational speed</a:t>
                      </a:r>
                      <a:r>
                        <a:rPr lang="nb-NO" sz="1200" baseline="0" dirty="0" smtClean="0"/>
                        <a:t> [rpm]</a:t>
                      </a:r>
                      <a:endParaRPr lang="nb-N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 smtClean="0"/>
                        <a:t>Efficiency [%]</a:t>
                      </a:r>
                      <a:endParaRPr lang="nb-NO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nb-NO" sz="1200" dirty="0" smtClean="0"/>
                        <a:t>No flow beneath the </a:t>
                      </a:r>
                      <a:r>
                        <a:rPr lang="nb-NO" sz="1200" baseline="0" dirty="0" smtClean="0"/>
                        <a:t>container</a:t>
                      </a:r>
                      <a:endParaRPr lang="nb-N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 smtClean="0"/>
                        <a:t>17*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 smtClean="0"/>
                        <a:t>13*</a:t>
                      </a:r>
                      <a:endParaRPr lang="nb-N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 smtClean="0"/>
                        <a:t>12</a:t>
                      </a:r>
                      <a:endParaRPr lang="nb-N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 smtClean="0"/>
                        <a:t>32*</a:t>
                      </a:r>
                      <a:endParaRPr lang="nb-NO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dirty="0" smtClean="0"/>
                        <a:t>No flow beneath the </a:t>
                      </a:r>
                      <a:r>
                        <a:rPr lang="nb-NO" sz="1200" baseline="0" dirty="0" smtClean="0"/>
                        <a:t>container including a new inlet</a:t>
                      </a:r>
                      <a:endParaRPr lang="nb-N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 smtClean="0"/>
                        <a:t>16*</a:t>
                      </a:r>
                      <a:endParaRPr lang="nb-N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 smtClean="0"/>
                        <a:t>12*</a:t>
                      </a:r>
                      <a:endParaRPr lang="nb-N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 smtClean="0"/>
                        <a:t>13</a:t>
                      </a:r>
                      <a:endParaRPr lang="nb-N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 smtClean="0"/>
                        <a:t>30*</a:t>
                      </a:r>
                      <a:endParaRPr lang="nb-NO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nb-NO" sz="1200" baseline="0" dirty="0" smtClean="0"/>
                        <a:t>Free flow beneath the container including pontoons (floaters)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 smtClean="0"/>
                        <a:t>14</a:t>
                      </a:r>
                      <a:endParaRPr lang="nb-N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 smtClean="0"/>
                        <a:t>9</a:t>
                      </a:r>
                      <a:endParaRPr lang="nb-N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 smtClean="0"/>
                        <a:t>15</a:t>
                      </a:r>
                      <a:endParaRPr lang="nb-N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 smtClean="0"/>
                        <a:t>15**</a:t>
                      </a:r>
                      <a:endParaRPr lang="nb-NO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nb-NO" sz="1200" baseline="0" dirty="0" smtClean="0"/>
                        <a:t>Free flow beneath the container without pontoons (floaters)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 smtClean="0"/>
                        <a:t>8</a:t>
                      </a:r>
                      <a:endParaRPr lang="nb-N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 smtClean="0"/>
                        <a:t>9</a:t>
                      </a:r>
                      <a:endParaRPr lang="nb-N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 smtClean="0"/>
                        <a:t>8</a:t>
                      </a:r>
                      <a:endParaRPr lang="nb-N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 smtClean="0"/>
                        <a:t>15</a:t>
                      </a:r>
                      <a:endParaRPr lang="nb-NO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kstSylinder 8"/>
          <p:cNvSpPr txBox="1"/>
          <p:nvPr/>
        </p:nvSpPr>
        <p:spPr>
          <a:xfrm>
            <a:off x="2650067" y="6369352"/>
            <a:ext cx="5157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 smtClean="0"/>
              <a:t>*   The riverbed is modeled as completely flat with ”no slip” boundary condition</a:t>
            </a:r>
          </a:p>
          <a:p>
            <a:r>
              <a:rPr lang="nb-NO" sz="1200" dirty="0" smtClean="0"/>
              <a:t>** The height is 3.8 m when the pontoons (floaters) are included</a:t>
            </a:r>
            <a:endParaRPr lang="nb-NO" sz="1200" dirty="0"/>
          </a:p>
        </p:txBody>
      </p:sp>
      <p:pic>
        <p:nvPicPr>
          <p:cNvPr id="3" name="Bilde 2" descr="Screen Shot 2013-03-08 at 4.07.52 PM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98" t="34075" r="30360" b="16667"/>
          <a:stretch/>
        </p:blipFill>
        <p:spPr>
          <a:xfrm>
            <a:off x="6435732" y="4360332"/>
            <a:ext cx="1683792" cy="1435945"/>
          </a:xfrm>
          <a:prstGeom prst="rect">
            <a:avLst/>
          </a:prstGeom>
        </p:spPr>
      </p:pic>
      <p:sp>
        <p:nvSpPr>
          <p:cNvPr id="4" name="TekstSylinder 3"/>
          <p:cNvSpPr txBox="1"/>
          <p:nvPr/>
        </p:nvSpPr>
        <p:spPr>
          <a:xfrm>
            <a:off x="79217" y="5830404"/>
            <a:ext cx="21001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 smtClean="0"/>
              <a:t>No flow beneath the container</a:t>
            </a:r>
            <a:endParaRPr lang="nb-NO" sz="1200" dirty="0"/>
          </a:p>
        </p:txBody>
      </p:sp>
      <p:sp>
        <p:nvSpPr>
          <p:cNvPr id="12" name="TekstSylinder 11"/>
          <p:cNvSpPr txBox="1"/>
          <p:nvPr/>
        </p:nvSpPr>
        <p:spPr>
          <a:xfrm>
            <a:off x="2328551" y="5796278"/>
            <a:ext cx="21353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nb-NO" sz="1200" dirty="0" smtClean="0"/>
              <a:t>No flow beneath the container </a:t>
            </a:r>
          </a:p>
          <a:p>
            <a:pPr>
              <a:defRPr/>
            </a:pPr>
            <a:r>
              <a:rPr lang="nb-NO" sz="1200" dirty="0" smtClean="0"/>
              <a:t>including a new inlet</a:t>
            </a:r>
            <a:endParaRPr lang="nb-NO" sz="1200" dirty="0"/>
          </a:p>
        </p:txBody>
      </p:sp>
      <p:sp>
        <p:nvSpPr>
          <p:cNvPr id="13" name="TekstSylinder 12"/>
          <p:cNvSpPr txBox="1"/>
          <p:nvPr/>
        </p:nvSpPr>
        <p:spPr>
          <a:xfrm>
            <a:off x="6387482" y="5819979"/>
            <a:ext cx="22295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 smtClean="0"/>
              <a:t>Free flow beneath the container </a:t>
            </a:r>
          </a:p>
          <a:p>
            <a:r>
              <a:rPr lang="nb-NO" sz="1200" dirty="0" smtClean="0"/>
              <a:t>without pontoons (floaters)</a:t>
            </a:r>
          </a:p>
        </p:txBody>
      </p:sp>
    </p:spTree>
    <p:extLst>
      <p:ext uri="{BB962C8B-B14F-4D97-AF65-F5344CB8AC3E}">
        <p14:creationId xmlns:p14="http://schemas.microsoft.com/office/powerpoint/2010/main" val="219573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52425" cy="1143000"/>
          </a:xfrm>
        </p:spPr>
        <p:txBody>
          <a:bodyPr>
            <a:noAutofit/>
          </a:bodyPr>
          <a:lstStyle/>
          <a:p>
            <a:r>
              <a:rPr lang="nb-NO" sz="3200" dirty="0" smtClean="0"/>
              <a:t>Max Effect, torque and rotational speed at different flow velocities</a:t>
            </a:r>
            <a:endParaRPr lang="nb-NO" sz="3200" dirty="0"/>
          </a:p>
        </p:txBody>
      </p:sp>
      <p:graphicFrame>
        <p:nvGraphicFramePr>
          <p:cNvPr id="8" name="Plassholder for innhold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9532793"/>
              </p:ext>
            </p:extLst>
          </p:nvPr>
        </p:nvGraphicFramePr>
        <p:xfrm>
          <a:off x="457200" y="2786379"/>
          <a:ext cx="8229599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733"/>
                <a:gridCol w="1267581"/>
                <a:gridCol w="1175657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nb-NO" sz="1400" baseline="0" dirty="0" smtClean="0"/>
                        <a:t>Flow velocity [</a:t>
                      </a:r>
                      <a:r>
                        <a:rPr lang="nb-NO" sz="1400" dirty="0" smtClean="0"/>
                        <a:t>m/s] 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nb-NO" sz="1800" dirty="0" smtClean="0"/>
                        <a:t>Torque </a:t>
                      </a:r>
                      <a:r>
                        <a:rPr lang="nb-NO" sz="1800" baseline="0" dirty="0" smtClean="0"/>
                        <a:t>[kNm]</a:t>
                      </a:r>
                      <a:endParaRPr lang="nb-NO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b-NO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nb-NO" dirty="0" smtClean="0"/>
                        <a:t>Effect [kW]</a:t>
                      </a:r>
                      <a:endParaRPr lang="nb-N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b-NO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nb-NO" dirty="0" smtClean="0"/>
                        <a:t>Rotational</a:t>
                      </a:r>
                      <a:r>
                        <a:rPr lang="nb-NO" baseline="0" dirty="0" smtClean="0"/>
                        <a:t> speed</a:t>
                      </a:r>
                      <a:r>
                        <a:rPr lang="nb-NO" dirty="0" smtClean="0"/>
                        <a:t> [rpm]</a:t>
                      </a:r>
                      <a:endParaRPr lang="nb-N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nb-N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nb-N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400" dirty="0" smtClean="0"/>
                        <a:t>No flow beneath the container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400" dirty="0" smtClean="0"/>
                        <a:t>Free flow beneath</a:t>
                      </a:r>
                      <a:r>
                        <a:rPr lang="nb-NO" sz="1400" baseline="0" dirty="0" smtClean="0"/>
                        <a:t> the container</a:t>
                      </a:r>
                      <a:endParaRPr lang="nb-NO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400" dirty="0" smtClean="0"/>
                        <a:t>No flow beneath the container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400" dirty="0" smtClean="0"/>
                        <a:t>Free flow beneath</a:t>
                      </a:r>
                      <a:r>
                        <a:rPr lang="nb-NO" sz="1400" baseline="0" dirty="0" smtClean="0"/>
                        <a:t> the container</a:t>
                      </a:r>
                      <a:endParaRPr lang="nb-NO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400" dirty="0" smtClean="0"/>
                        <a:t>No flow beneath the container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400" dirty="0" smtClean="0"/>
                        <a:t>Free flow beneath</a:t>
                      </a:r>
                      <a:r>
                        <a:rPr lang="nb-NO" sz="1400" baseline="0" dirty="0" smtClean="0"/>
                        <a:t> the container</a:t>
                      </a:r>
                      <a:endParaRPr lang="nb-NO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46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71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223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88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30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110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60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400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190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30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420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40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320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171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900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60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50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1" name="Rektangel 10"/>
          <p:cNvSpPr/>
          <p:nvPr/>
        </p:nvSpPr>
        <p:spPr>
          <a:xfrm>
            <a:off x="457199" y="1818902"/>
            <a:ext cx="84149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nb-NO" sz="1400" dirty="0" smtClean="0"/>
              <a:t>Only evaluating the container without pontoons for two configurations:</a:t>
            </a:r>
          </a:p>
          <a:p>
            <a:pPr marL="742950" lvl="1" indent="-285750">
              <a:buFontTx/>
              <a:buChar char="-"/>
            </a:pPr>
            <a:r>
              <a:rPr lang="nb-NO" sz="1400" dirty="0" smtClean="0"/>
              <a:t>Installed such that no water flows between the container and the riverbed</a:t>
            </a:r>
          </a:p>
          <a:p>
            <a:pPr marL="742950" lvl="1" indent="-285750">
              <a:buFontTx/>
              <a:buChar char="-"/>
            </a:pPr>
            <a:r>
              <a:rPr lang="nb-NO" sz="1400" dirty="0" smtClean="0"/>
              <a:t>Installed in the middle of the stream such that the water flows freely between the container and the riverbed</a:t>
            </a:r>
          </a:p>
        </p:txBody>
      </p:sp>
    </p:spTree>
    <p:extLst>
      <p:ext uri="{BB962C8B-B14F-4D97-AF65-F5344CB8AC3E}">
        <p14:creationId xmlns:p14="http://schemas.microsoft.com/office/powerpoint/2010/main" val="334262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U2Ingen stromning under contain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73" y="3334780"/>
            <a:ext cx="4697627" cy="3523219"/>
          </a:xfrm>
          <a:prstGeom prst="rect">
            <a:avLst/>
          </a:prstGeom>
        </p:spPr>
      </p:pic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40454"/>
            <a:ext cx="7227141" cy="1801990"/>
          </a:xfrm>
        </p:spPr>
        <p:txBody>
          <a:bodyPr>
            <a:normAutofit fontScale="90000"/>
          </a:bodyPr>
          <a:lstStyle/>
          <a:p>
            <a:r>
              <a:rPr lang="nb-NO" dirty="0" smtClean="0"/>
              <a:t>Effect and torque as a function of the rotational speed:</a:t>
            </a:r>
            <a:br>
              <a:rPr lang="nb-NO" dirty="0" smtClean="0"/>
            </a:br>
            <a:r>
              <a:rPr lang="nb-NO" dirty="0" smtClean="0"/>
              <a:t>Free flow 2m/s</a:t>
            </a:r>
            <a:endParaRPr lang="nb-NO" dirty="0"/>
          </a:p>
        </p:txBody>
      </p:sp>
      <p:pic>
        <p:nvPicPr>
          <p:cNvPr id="4" name="Bilde 3" descr="U2Fri stromning mellom container og bun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4780"/>
            <a:ext cx="4697625" cy="352321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79085" y="3341130"/>
            <a:ext cx="2694969" cy="23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sz="900" dirty="0" smtClean="0"/>
              <a:t>U = 2 m/s : Free flow between container and riverbed</a:t>
            </a:r>
            <a:endParaRPr lang="nb-NO" sz="900" dirty="0"/>
          </a:p>
        </p:txBody>
      </p:sp>
      <p:sp>
        <p:nvSpPr>
          <p:cNvPr id="7" name="TextBox 6"/>
          <p:cNvSpPr txBox="1"/>
          <p:nvPr/>
        </p:nvSpPr>
        <p:spPr>
          <a:xfrm>
            <a:off x="1894199" y="6595417"/>
            <a:ext cx="1061509" cy="23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sz="900" dirty="0" smtClean="0"/>
              <a:t>rounds per minute</a:t>
            </a:r>
            <a:endParaRPr lang="nb-NO" sz="900" dirty="0"/>
          </a:p>
        </p:txBody>
      </p:sp>
      <p:sp>
        <p:nvSpPr>
          <p:cNvPr id="8" name="TextBox 7"/>
          <p:cNvSpPr txBox="1"/>
          <p:nvPr/>
        </p:nvSpPr>
        <p:spPr>
          <a:xfrm>
            <a:off x="5874230" y="3341130"/>
            <a:ext cx="1946367" cy="23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sz="900" dirty="0" smtClean="0"/>
              <a:t>U= 2 m/s : No flow beneath container</a:t>
            </a:r>
            <a:endParaRPr lang="nb-NO" sz="900" dirty="0"/>
          </a:p>
        </p:txBody>
      </p:sp>
      <p:sp>
        <p:nvSpPr>
          <p:cNvPr id="9" name="TextBox 8"/>
          <p:cNvSpPr txBox="1"/>
          <p:nvPr/>
        </p:nvSpPr>
        <p:spPr>
          <a:xfrm>
            <a:off x="6244534" y="6608118"/>
            <a:ext cx="1061509" cy="23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sz="900" dirty="0" smtClean="0"/>
              <a:t>rounds per minute</a:t>
            </a:r>
            <a:endParaRPr lang="nb-NO" sz="900" dirty="0"/>
          </a:p>
        </p:txBody>
      </p:sp>
      <p:sp>
        <p:nvSpPr>
          <p:cNvPr id="10" name="TextBox 9"/>
          <p:cNvSpPr txBox="1"/>
          <p:nvPr/>
        </p:nvSpPr>
        <p:spPr>
          <a:xfrm rot="16200000">
            <a:off x="4019013" y="4934745"/>
            <a:ext cx="854721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b-NO" sz="900" b="1" dirty="0" smtClean="0">
                <a:solidFill>
                  <a:srgbClr val="00B050"/>
                </a:solidFill>
              </a:rPr>
              <a:t>Torque [kNm]</a:t>
            </a:r>
            <a:endParaRPr lang="nb-NO" sz="900" b="1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16200000">
            <a:off x="8526141" y="4902996"/>
            <a:ext cx="854721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b-NO" sz="900" b="1" dirty="0" smtClean="0">
                <a:solidFill>
                  <a:srgbClr val="00B050"/>
                </a:solidFill>
              </a:rPr>
              <a:t>Torque [kNm]</a:t>
            </a:r>
            <a:endParaRPr lang="nb-NO" sz="900" b="1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16200000">
            <a:off x="70649" y="4938571"/>
            <a:ext cx="720069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b-NO" sz="900" b="1" dirty="0" smtClean="0">
                <a:solidFill>
                  <a:srgbClr val="0070C0"/>
                </a:solidFill>
              </a:rPr>
              <a:t>Effect [kW]</a:t>
            </a:r>
            <a:endParaRPr lang="nb-NO" sz="900" b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4453008" y="4913172"/>
            <a:ext cx="720069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b-NO" sz="900" b="1" dirty="0" smtClean="0">
                <a:solidFill>
                  <a:srgbClr val="0070C0"/>
                </a:solidFill>
              </a:rPr>
              <a:t>Effect [kW]</a:t>
            </a:r>
            <a:endParaRPr lang="nb-NO" sz="9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99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74" y="3334780"/>
            <a:ext cx="4697625" cy="3523218"/>
          </a:xfrm>
          <a:prstGeom prst="rect">
            <a:avLst/>
          </a:prstGeom>
        </p:spPr>
      </p:pic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06270"/>
            <a:ext cx="7227141" cy="1878902"/>
          </a:xfrm>
        </p:spPr>
        <p:txBody>
          <a:bodyPr>
            <a:normAutofit fontScale="90000"/>
          </a:bodyPr>
          <a:lstStyle/>
          <a:p>
            <a:r>
              <a:rPr lang="nb-NO" dirty="0" smtClean="0"/>
              <a:t>Effect and torque as a function of the rotational speed:</a:t>
            </a:r>
            <a:br>
              <a:rPr lang="nb-NO" dirty="0" smtClean="0"/>
            </a:br>
            <a:r>
              <a:rPr lang="nb-NO" dirty="0" smtClean="0"/>
              <a:t>Free flow 5m/s</a:t>
            </a:r>
            <a:endParaRPr lang="nb-NO" dirty="0"/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4780"/>
            <a:ext cx="4697624" cy="35232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79085" y="3341130"/>
            <a:ext cx="2694969" cy="23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sz="900" dirty="0" smtClean="0"/>
              <a:t>U = 5 m/s : Free flow between container and riverbed</a:t>
            </a:r>
            <a:endParaRPr lang="nb-NO" sz="900" dirty="0"/>
          </a:p>
        </p:txBody>
      </p:sp>
      <p:sp>
        <p:nvSpPr>
          <p:cNvPr id="7" name="TextBox 6"/>
          <p:cNvSpPr txBox="1"/>
          <p:nvPr/>
        </p:nvSpPr>
        <p:spPr>
          <a:xfrm>
            <a:off x="1894199" y="6595417"/>
            <a:ext cx="1061509" cy="23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sz="900" dirty="0" smtClean="0"/>
              <a:t>rounds per minute</a:t>
            </a:r>
            <a:endParaRPr lang="nb-NO" sz="900" dirty="0"/>
          </a:p>
        </p:txBody>
      </p:sp>
      <p:sp>
        <p:nvSpPr>
          <p:cNvPr id="8" name="TextBox 7"/>
          <p:cNvSpPr txBox="1"/>
          <p:nvPr/>
        </p:nvSpPr>
        <p:spPr>
          <a:xfrm>
            <a:off x="5874230" y="3341130"/>
            <a:ext cx="1946367" cy="23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sz="900" dirty="0" smtClean="0"/>
              <a:t>U= 5 m/s : No flow beneath container</a:t>
            </a:r>
            <a:endParaRPr lang="nb-NO" sz="900" dirty="0"/>
          </a:p>
        </p:txBody>
      </p:sp>
      <p:sp>
        <p:nvSpPr>
          <p:cNvPr id="9" name="TextBox 8"/>
          <p:cNvSpPr txBox="1"/>
          <p:nvPr/>
        </p:nvSpPr>
        <p:spPr>
          <a:xfrm>
            <a:off x="6244534" y="6608118"/>
            <a:ext cx="1061509" cy="23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sz="900" dirty="0" smtClean="0"/>
              <a:t>rounds per minute</a:t>
            </a:r>
            <a:endParaRPr lang="nb-NO" sz="900" dirty="0"/>
          </a:p>
        </p:txBody>
      </p:sp>
      <p:sp>
        <p:nvSpPr>
          <p:cNvPr id="10" name="TextBox 9"/>
          <p:cNvSpPr txBox="1"/>
          <p:nvPr/>
        </p:nvSpPr>
        <p:spPr>
          <a:xfrm rot="16200000">
            <a:off x="4019013" y="4934745"/>
            <a:ext cx="854721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b-NO" sz="900" b="1" dirty="0" smtClean="0">
                <a:solidFill>
                  <a:srgbClr val="00B050"/>
                </a:solidFill>
              </a:rPr>
              <a:t>Torque [kNm]</a:t>
            </a:r>
            <a:endParaRPr lang="nb-NO" sz="900" b="1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16200000">
            <a:off x="8560325" y="4902996"/>
            <a:ext cx="854721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b-NO" sz="900" b="1" dirty="0" smtClean="0">
                <a:solidFill>
                  <a:srgbClr val="00B050"/>
                </a:solidFill>
              </a:rPr>
              <a:t>Torque [kNm]</a:t>
            </a:r>
            <a:endParaRPr lang="nb-NO" sz="900" b="1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16200000">
            <a:off x="70649" y="4938571"/>
            <a:ext cx="720069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b-NO" sz="900" b="1" dirty="0" smtClean="0">
                <a:solidFill>
                  <a:srgbClr val="0070C0"/>
                </a:solidFill>
              </a:rPr>
              <a:t>Effect [kW]</a:t>
            </a:r>
            <a:endParaRPr lang="nb-NO" sz="900" b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4410278" y="4913172"/>
            <a:ext cx="720069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b-NO" sz="900" b="1" dirty="0" smtClean="0">
                <a:solidFill>
                  <a:srgbClr val="0070C0"/>
                </a:solidFill>
              </a:rPr>
              <a:t>Effect [kW]</a:t>
            </a:r>
            <a:endParaRPr lang="nb-NO" sz="9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49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74" y="3334780"/>
            <a:ext cx="4697624" cy="3523218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4780"/>
            <a:ext cx="4697624" cy="3523217"/>
          </a:xfrm>
          <a:prstGeom prst="rect">
            <a:avLst/>
          </a:prstGeom>
        </p:spPr>
      </p:pic>
      <p:sp>
        <p:nvSpPr>
          <p:cNvPr id="7" name="Tittel 1"/>
          <p:cNvSpPr txBox="1">
            <a:spLocks/>
          </p:cNvSpPr>
          <p:nvPr/>
        </p:nvSpPr>
        <p:spPr>
          <a:xfrm>
            <a:off x="457200" y="206270"/>
            <a:ext cx="7227141" cy="18789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</a:pPr>
            <a:r>
              <a:rPr lang="nb-NO" sz="4000" dirty="0" smtClean="0"/>
              <a:t>Effect and torque as a function of the rotational speed:</a:t>
            </a:r>
            <a:br>
              <a:rPr lang="nb-NO" sz="4000" dirty="0" smtClean="0"/>
            </a:br>
            <a:r>
              <a:rPr lang="nb-NO" sz="4000" dirty="0" smtClean="0"/>
              <a:t>Free flow 10m/s</a:t>
            </a:r>
            <a:endParaRPr kumimoji="0" lang="nb-NO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9085" y="3341130"/>
            <a:ext cx="2752677" cy="23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sz="900" dirty="0" smtClean="0"/>
              <a:t>U = 10 m/s : Free flow between container and riverbed</a:t>
            </a:r>
            <a:endParaRPr lang="nb-NO" sz="900" dirty="0"/>
          </a:p>
        </p:txBody>
      </p:sp>
      <p:sp>
        <p:nvSpPr>
          <p:cNvPr id="9" name="TextBox 8"/>
          <p:cNvSpPr txBox="1"/>
          <p:nvPr/>
        </p:nvSpPr>
        <p:spPr>
          <a:xfrm>
            <a:off x="1894199" y="6595417"/>
            <a:ext cx="1061509" cy="23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sz="900" dirty="0" smtClean="0"/>
              <a:t>rounds per minute</a:t>
            </a:r>
            <a:endParaRPr lang="nb-NO" sz="900" dirty="0"/>
          </a:p>
        </p:txBody>
      </p:sp>
      <p:sp>
        <p:nvSpPr>
          <p:cNvPr id="10" name="TextBox 9"/>
          <p:cNvSpPr txBox="1"/>
          <p:nvPr/>
        </p:nvSpPr>
        <p:spPr>
          <a:xfrm>
            <a:off x="5874230" y="3341130"/>
            <a:ext cx="2004075" cy="23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sz="900" dirty="0" smtClean="0"/>
              <a:t>U= 10 m/s : No flow beneath container</a:t>
            </a:r>
            <a:endParaRPr lang="nb-NO" sz="900" dirty="0"/>
          </a:p>
        </p:txBody>
      </p:sp>
      <p:sp>
        <p:nvSpPr>
          <p:cNvPr id="11" name="TextBox 10"/>
          <p:cNvSpPr txBox="1"/>
          <p:nvPr/>
        </p:nvSpPr>
        <p:spPr>
          <a:xfrm>
            <a:off x="6244534" y="6608118"/>
            <a:ext cx="1061509" cy="23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b-NO" sz="900" dirty="0" smtClean="0"/>
              <a:t>rounds per minute</a:t>
            </a:r>
            <a:endParaRPr lang="nb-NO" sz="900" dirty="0"/>
          </a:p>
        </p:txBody>
      </p:sp>
      <p:sp>
        <p:nvSpPr>
          <p:cNvPr id="12" name="TextBox 11"/>
          <p:cNvSpPr txBox="1"/>
          <p:nvPr/>
        </p:nvSpPr>
        <p:spPr>
          <a:xfrm rot="16200000">
            <a:off x="4019013" y="4934745"/>
            <a:ext cx="854721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b-NO" sz="900" b="1" dirty="0" smtClean="0">
                <a:solidFill>
                  <a:srgbClr val="00B050"/>
                </a:solidFill>
              </a:rPr>
              <a:t>Torque [kNm]</a:t>
            </a:r>
            <a:endParaRPr lang="nb-NO" sz="900" b="1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8560325" y="4902996"/>
            <a:ext cx="854721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b-NO" sz="900" b="1" dirty="0" smtClean="0">
                <a:solidFill>
                  <a:srgbClr val="00B050"/>
                </a:solidFill>
              </a:rPr>
              <a:t>Torque [kNm]</a:t>
            </a:r>
            <a:endParaRPr lang="nb-NO" sz="900" b="1" dirty="0">
              <a:solidFill>
                <a:srgbClr val="00B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16200000">
            <a:off x="-23357" y="4938571"/>
            <a:ext cx="720069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b-NO" sz="900" b="1" dirty="0" smtClean="0">
                <a:solidFill>
                  <a:srgbClr val="0070C0"/>
                </a:solidFill>
              </a:rPr>
              <a:t>Effect [kW]</a:t>
            </a:r>
            <a:endParaRPr lang="nb-NO" sz="9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 rot="16200000">
            <a:off x="4359002" y="4913172"/>
            <a:ext cx="720069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b-NO" sz="900" b="1" dirty="0" smtClean="0">
                <a:solidFill>
                  <a:srgbClr val="0070C0"/>
                </a:solidFill>
              </a:rPr>
              <a:t>Effect [kW]</a:t>
            </a:r>
            <a:endParaRPr lang="nb-NO" sz="9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3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/>
              <a:t/>
            </a:r>
            <a:br>
              <a:rPr lang="nb-NO" dirty="0"/>
            </a:br>
            <a:r>
              <a:rPr lang="nb-NO" dirty="0"/>
              <a:t> </a:t>
            </a:r>
            <a:r>
              <a:rPr lang="nb-NO" sz="4500" dirty="0"/>
              <a:t>Renewable Energy Sources </a:t>
            </a:r>
            <a:r>
              <a:rPr lang="nb-NO" sz="4500" dirty="0" err="1" smtClean="0"/>
              <a:t>Act</a:t>
            </a:r>
            <a:r>
              <a:rPr lang="nb-NO" sz="4500" dirty="0" smtClean="0"/>
              <a:t/>
            </a:r>
            <a:br>
              <a:rPr lang="nb-NO" sz="4500" dirty="0" smtClean="0"/>
            </a:br>
            <a:r>
              <a:rPr lang="nb-NO" sz="4500" dirty="0" err="1" smtClean="0"/>
              <a:t>Poland</a:t>
            </a:r>
            <a:r>
              <a:rPr lang="nb-NO" sz="4500" dirty="0" smtClean="0"/>
              <a:t> 2015</a:t>
            </a:r>
            <a:r>
              <a:rPr lang="nb-NO" sz="4500" dirty="0" smtClean="0"/>
              <a:t> </a:t>
            </a:r>
            <a:endParaRPr lang="nb-NO" sz="45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endParaRPr lang="nb-NO" dirty="0"/>
          </a:p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current provisions of the Renewable Energy Sources Act from 2015, have implemented the following capacity ranges of installation based on hydropower plants: </a:t>
            </a:r>
          </a:p>
          <a:p>
            <a:r>
              <a:rPr lang="en-US" dirty="0"/>
              <a:t>1. to 40 kW – micro installation (microhydro plant), including: </a:t>
            </a:r>
          </a:p>
          <a:p>
            <a:pPr lvl="1"/>
            <a:r>
              <a:rPr lang="nb-NO" sz="2100" dirty="0"/>
              <a:t>a. to 3 kW, </a:t>
            </a:r>
          </a:p>
          <a:p>
            <a:pPr lvl="1"/>
            <a:r>
              <a:rPr lang="nb-NO" sz="2100" dirty="0"/>
              <a:t>b. from 3 to 10 kW,</a:t>
            </a:r>
            <a:r>
              <a:rPr lang="nb-NO" dirty="0"/>
              <a:t> </a:t>
            </a:r>
          </a:p>
          <a:p>
            <a:r>
              <a:rPr lang="en-US" dirty="0"/>
              <a:t>2. &gt; 40 kW to 200 kW – small installation (small hydro plant), </a:t>
            </a:r>
          </a:p>
          <a:p>
            <a:r>
              <a:rPr lang="nb-NO" dirty="0"/>
              <a:t>3. to 5 MW. </a:t>
            </a:r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95890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639" y="990211"/>
            <a:ext cx="6882608" cy="48705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Rektangel 1"/>
          <p:cNvSpPr/>
          <p:nvPr/>
        </p:nvSpPr>
        <p:spPr>
          <a:xfrm>
            <a:off x="2286000" y="2388279"/>
            <a:ext cx="5205845" cy="311623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dirty="0">
                <a:latin typeface="Georgia" panose="02040502050405020303" pitchFamily="18" charset="0"/>
              </a:rPr>
              <a:t>Global warming</a:t>
            </a:r>
          </a:p>
          <a:p>
            <a:endParaRPr lang="en-US" dirty="0">
              <a:latin typeface="Georgia" panose="02040502050405020303" pitchFamily="18" charset="0"/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dirty="0">
                <a:latin typeface="Georgia" panose="02040502050405020303" pitchFamily="18" charset="0"/>
              </a:rPr>
              <a:t>Polluting energy production 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endParaRPr lang="en-US" dirty="0">
              <a:latin typeface="Georgia" panose="02040502050405020303" pitchFamily="18" charset="0"/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dirty="0">
                <a:latin typeface="Georgia" panose="02040502050405020303" pitchFamily="18" charset="0"/>
              </a:rPr>
              <a:t>Costly and long-term energy development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endParaRPr lang="en-US" dirty="0">
              <a:latin typeface="Georgia" panose="02040502050405020303" pitchFamily="18" charset="0"/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dirty="0">
                <a:latin typeface="Georgia" panose="02040502050405020303" pitchFamily="18" charset="0"/>
              </a:rPr>
              <a:t>Developing green industry and jobs</a:t>
            </a:r>
            <a:endParaRPr lang="nb-NO" dirty="0">
              <a:latin typeface="Georgia" panose="02040502050405020303" pitchFamily="18" charset="0"/>
            </a:endParaRPr>
          </a:p>
          <a:p>
            <a:r>
              <a:rPr lang="nb-NO" dirty="0">
                <a:latin typeface="Georgia" panose="02040502050405020303" pitchFamily="18" charset="0"/>
              </a:rPr>
              <a:t> </a:t>
            </a:r>
          </a:p>
          <a:p>
            <a:endParaRPr lang="nb-NO" dirty="0">
              <a:latin typeface="Georgia" panose="02040502050405020303" pitchFamily="18" charset="0"/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endParaRPr lang="nb-NO" dirty="0">
              <a:latin typeface="Georgia" panose="02040502050405020303" pitchFamily="18" charset="0"/>
            </a:endParaRPr>
          </a:p>
          <a:p>
            <a:endParaRPr lang="nb-NO" dirty="0">
              <a:latin typeface="Georgia" panose="02040502050405020303" pitchFamily="18" charset="0"/>
            </a:endParaRPr>
          </a:p>
        </p:txBody>
      </p:sp>
      <p:sp>
        <p:nvSpPr>
          <p:cNvPr id="6" name="Rektangel 5"/>
          <p:cNvSpPr/>
          <p:nvPr/>
        </p:nvSpPr>
        <p:spPr>
          <a:xfrm>
            <a:off x="2206537" y="1304951"/>
            <a:ext cx="5875361" cy="5309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nb-NO" sz="3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</a:rPr>
              <a:t>Challenges and Opportunities</a:t>
            </a:r>
          </a:p>
        </p:txBody>
      </p:sp>
      <p:pic>
        <p:nvPicPr>
          <p:cNvPr id="7" name="Bild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5639" y="999871"/>
            <a:ext cx="1459307" cy="81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41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One </a:t>
            </a:r>
            <a:r>
              <a:rPr lang="en-US" dirty="0"/>
              <a:t>of many old hydropower plant in Poland</a:t>
            </a:r>
            <a:endParaRPr lang="nb-NO" dirty="0"/>
          </a:p>
        </p:txBody>
      </p:sp>
      <p:pic>
        <p:nvPicPr>
          <p:cNvPr id="4" name="Plassholder for innhold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226469"/>
            <a:ext cx="3246665" cy="3681753"/>
          </a:xfrm>
        </p:spPr>
      </p:pic>
      <p:pic>
        <p:nvPicPr>
          <p:cNvPr id="5" name="Bild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314" y="2226469"/>
            <a:ext cx="4640036" cy="3681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0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/>
            </a:r>
            <a:br>
              <a:rPr lang="nb-NO" dirty="0" smtClean="0"/>
            </a:br>
            <a:r>
              <a:rPr lang="nb-NO" dirty="0" smtClean="0"/>
              <a:t>Micro hydro power plant</a:t>
            </a:r>
            <a:br>
              <a:rPr lang="nb-NO" dirty="0" smtClean="0"/>
            </a:br>
            <a:r>
              <a:rPr lang="nb-NO" dirty="0" smtClean="0"/>
              <a:t> 1kW-40 </a:t>
            </a:r>
            <a:r>
              <a:rPr lang="nb-NO" dirty="0" smtClean="0"/>
              <a:t>kW</a:t>
            </a:r>
            <a:br>
              <a:rPr lang="nb-NO" dirty="0" smtClean="0"/>
            </a:br>
            <a:r>
              <a:rPr lang="nb-NO" dirty="0" smtClean="0"/>
              <a:t>Will be </a:t>
            </a:r>
            <a:r>
              <a:rPr lang="nb-NO" dirty="0" err="1" smtClean="0"/>
              <a:t>released</a:t>
            </a:r>
            <a:r>
              <a:rPr lang="nb-NO" dirty="0" smtClean="0"/>
              <a:t> 01.06.2015</a:t>
            </a:r>
            <a:r>
              <a:rPr lang="nb-NO" dirty="0" smtClean="0"/>
              <a:t/>
            </a:r>
            <a:br>
              <a:rPr lang="nb-NO" dirty="0" smtClean="0"/>
            </a:br>
            <a:endParaRPr lang="nb-NO" dirty="0"/>
          </a:p>
        </p:txBody>
      </p:sp>
      <p:pic>
        <p:nvPicPr>
          <p:cNvPr id="2050" name="Picture 2" descr="http://www.ldpackingprintingcorp.com/photo/ldpackingprintingcorp/editor/20131121100642_2375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273" y="1995986"/>
            <a:ext cx="565745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Bild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8960">
            <a:off x="4339991" y="4341922"/>
            <a:ext cx="2575474" cy="162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83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>Business possibilities </a:t>
            </a:r>
            <a:r>
              <a:rPr lang="nb-NO" dirty="0" smtClean="0"/>
              <a:t>Norway -</a:t>
            </a:r>
            <a:r>
              <a:rPr lang="nb-NO" dirty="0" err="1" smtClean="0"/>
              <a:t>Poland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34370" y="1514902"/>
            <a:ext cx="8229600" cy="5158852"/>
          </a:xfrm>
        </p:spPr>
        <p:txBody>
          <a:bodyPr>
            <a:normAutofit/>
          </a:bodyPr>
          <a:lstStyle/>
          <a:p>
            <a:r>
              <a:rPr lang="en-US" sz="2800" dirty="0"/>
              <a:t>Innovation Norway is the Norwegian government's official trade representative abroad</a:t>
            </a:r>
            <a:r>
              <a:rPr lang="en-US" sz="2800" dirty="0" smtClean="0"/>
              <a:t>.</a:t>
            </a:r>
            <a:endParaRPr lang="en-US" sz="2800" cap="all" dirty="0"/>
          </a:p>
          <a:p>
            <a:r>
              <a:rPr lang="en-US" sz="2800" dirty="0" smtClean="0"/>
              <a:t>Norway </a:t>
            </a:r>
            <a:r>
              <a:rPr lang="en-US" sz="2800" dirty="0"/>
              <a:t>Grants support </a:t>
            </a:r>
            <a:r>
              <a:rPr lang="en-US" sz="2800" dirty="0" smtClean="0"/>
              <a:t> </a:t>
            </a:r>
            <a:r>
              <a:rPr lang="en-US" sz="2800" dirty="0"/>
              <a:t>13 countries in Europe</a:t>
            </a:r>
            <a:r>
              <a:rPr lang="en-US" sz="2800" dirty="0" smtClean="0"/>
              <a:t>. </a:t>
            </a:r>
            <a:endParaRPr lang="en-US" sz="2800" dirty="0"/>
          </a:p>
          <a:p>
            <a:r>
              <a:rPr lang="en-US" sz="2800" dirty="0"/>
              <a:t>The Norwegian Export Credit Guarantee Agency's (GIEK) guarantees provide competitive financing for foreign buyers of Norwegian export – and security for the Norwegian exporter.»</a:t>
            </a:r>
            <a:endParaRPr lang="nb-NO" sz="2800" dirty="0"/>
          </a:p>
        </p:txBody>
      </p:sp>
      <p:pic>
        <p:nvPicPr>
          <p:cNvPr id="3074" name="Picture 2" descr="To startpage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867" y="5308980"/>
            <a:ext cx="4012440" cy="941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550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grunderportalen.no/wp-content/uploads/2013/10/Innovasjon-No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714" y="4908436"/>
            <a:ext cx="1191038" cy="53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b-NO" dirty="0"/>
              <a:t>,</a:t>
            </a:r>
          </a:p>
        </p:txBody>
      </p:sp>
      <p:pic>
        <p:nvPicPr>
          <p:cNvPr id="3" name="Bilde 5" descr="C:\Users\Livebygg\Pictures\2010-02-05 001\2010-02-19 001\IMG_794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69905" y="907233"/>
            <a:ext cx="7097723" cy="400759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kstSylinder 6"/>
          <p:cNvSpPr txBox="1"/>
          <p:nvPr/>
        </p:nvSpPr>
        <p:spPr>
          <a:xfrm>
            <a:off x="1111714" y="3830322"/>
            <a:ext cx="6857618" cy="1067893"/>
          </a:xfrm>
          <a:prstGeom prst="rect">
            <a:avLst/>
          </a:prstGeom>
          <a:noFill/>
          <a:ln>
            <a:noFill/>
          </a:ln>
        </p:spPr>
        <p:txBody>
          <a:bodyPr vert="horz" wrap="square" lIns="62201" tIns="31101" rIns="62201" bIns="31101" anchor="t" anchorCtr="0" compatLnSpc="1">
            <a:spAutoFit/>
          </a:bodyPr>
          <a:lstStyle/>
          <a:p>
            <a:pPr algn="r" defTabSz="62202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33" dirty="0">
                <a:solidFill>
                  <a:srgbClr val="FFFFFF"/>
                </a:solidFill>
                <a:latin typeface="Calibri"/>
                <a:ea typeface=""/>
                <a:cs typeface=""/>
              </a:rPr>
              <a:t>                                      </a:t>
            </a:r>
            <a:r>
              <a:rPr lang="en-GB" sz="2177" b="1" dirty="0">
                <a:solidFill>
                  <a:srgbClr val="FFFFFF"/>
                </a:solidFill>
                <a:latin typeface="Calibri"/>
                <a:ea typeface=""/>
                <a:cs typeface=""/>
              </a:rPr>
              <a:t>For more </a:t>
            </a:r>
            <a:r>
              <a:rPr lang="en-GB" sz="2177" b="1" kern="0" dirty="0">
                <a:solidFill>
                  <a:srgbClr val="FFFFFF"/>
                </a:solidFill>
                <a:latin typeface="Calibri"/>
                <a:ea typeface=""/>
                <a:cs typeface=""/>
              </a:rPr>
              <a:t>i</a:t>
            </a:r>
            <a:r>
              <a:rPr lang="en-GB" sz="2177" b="1" dirty="0">
                <a:solidFill>
                  <a:srgbClr val="FFFFFF"/>
                </a:solidFill>
                <a:latin typeface="Calibri"/>
                <a:ea typeface=""/>
                <a:cs typeface=""/>
              </a:rPr>
              <a:t>nformation</a:t>
            </a:r>
            <a:r>
              <a:rPr lang="en-GB" sz="2177" b="1" kern="0" dirty="0">
                <a:solidFill>
                  <a:srgbClr val="FFFFFF"/>
                </a:solidFill>
                <a:latin typeface="Calibri"/>
                <a:ea typeface=""/>
                <a:cs typeface=""/>
              </a:rPr>
              <a:t>:</a:t>
            </a:r>
            <a:r>
              <a:rPr lang="en-GB" sz="2177" b="1" dirty="0">
                <a:solidFill>
                  <a:srgbClr val="FFFFFF"/>
                </a:solidFill>
                <a:latin typeface="Calibri"/>
                <a:ea typeface=""/>
                <a:cs typeface=""/>
              </a:rPr>
              <a:t> </a:t>
            </a:r>
            <a:r>
              <a:rPr lang="en-GB" sz="2177" dirty="0">
                <a:solidFill>
                  <a:srgbClr val="FFFFFF"/>
                </a:solidFill>
                <a:latin typeface="Calibri"/>
                <a:ea typeface=""/>
                <a:cs typeface=""/>
              </a:rPr>
              <a:t>www.deepriveras.com </a:t>
            </a:r>
            <a:endParaRPr lang="en-GB" sz="2177" kern="0" dirty="0">
              <a:solidFill>
                <a:srgbClr val="FFFFFF"/>
              </a:solidFill>
              <a:latin typeface="Calibri"/>
              <a:ea typeface=""/>
              <a:cs typeface=""/>
            </a:endParaRPr>
          </a:p>
          <a:p>
            <a:pPr algn="r" defTabSz="62202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177" kern="0" dirty="0">
                <a:solidFill>
                  <a:srgbClr val="FFFFFF"/>
                </a:solidFill>
                <a:latin typeface="Calibri"/>
                <a:ea typeface=""/>
                <a:cs typeface=""/>
              </a:rPr>
              <a:t>                                                                     post@deepriver.no</a:t>
            </a:r>
            <a:endParaRPr lang="en-GB" sz="2177" dirty="0">
              <a:solidFill>
                <a:srgbClr val="FFFFFF"/>
              </a:solidFill>
              <a:latin typeface="Calibri"/>
              <a:ea typeface=""/>
              <a:cs typeface="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rcRect l="4227" t="27597" r="76578" b="58139"/>
          <a:stretch>
            <a:fillRect/>
          </a:stretch>
        </p:blipFill>
        <p:spPr>
          <a:xfrm>
            <a:off x="2456222" y="4956352"/>
            <a:ext cx="785727" cy="423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Bilde 35" descr="ruukki-ruukki-pyodqd.jpg"/>
          <p:cNvPicPr>
            <a:picLocks noChangeAspect="1"/>
          </p:cNvPicPr>
          <p:nvPr/>
        </p:nvPicPr>
        <p:blipFill>
          <a:blip r:embed="rId5" cstate="print"/>
          <a:srcRect t="6242"/>
          <a:stretch>
            <a:fillRect/>
          </a:stretch>
        </p:blipFill>
        <p:spPr>
          <a:xfrm>
            <a:off x="3782651" y="5546956"/>
            <a:ext cx="1251226" cy="312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Bilde 36" descr="mwp-logo.gif"/>
          <p:cNvPicPr>
            <a:picLocks noChangeAspect="1"/>
          </p:cNvPicPr>
          <p:nvPr/>
        </p:nvPicPr>
        <p:blipFill>
          <a:blip r:embed="rId6" cstate="print"/>
          <a:srcRect l="11953" t="21265" r="11411" b="18024"/>
          <a:stretch>
            <a:fillRect/>
          </a:stretch>
        </p:blipFill>
        <p:spPr>
          <a:xfrm>
            <a:off x="3519833" y="4991063"/>
            <a:ext cx="1665356" cy="4318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Bilde 60" descr="argo container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80302" y="5482193"/>
            <a:ext cx="930677" cy="376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8" cstate="print"/>
          <a:srcRect l="1113" t="16389" r="64765" b="74173"/>
          <a:stretch>
            <a:fillRect/>
          </a:stretch>
        </p:blipFill>
        <p:spPr>
          <a:xfrm>
            <a:off x="2199729" y="5538251"/>
            <a:ext cx="1414840" cy="3216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Bilde 29" descr="logo_NMBU.jpg"/>
          <p:cNvPicPr>
            <a:picLocks noChangeAspect="1"/>
          </p:cNvPicPr>
          <p:nvPr/>
        </p:nvPicPr>
        <p:blipFill>
          <a:blip r:embed="rId9" cstate="print"/>
          <a:srcRect r="56052"/>
          <a:stretch>
            <a:fillRect/>
          </a:stretch>
        </p:blipFill>
        <p:spPr>
          <a:xfrm>
            <a:off x="7657567" y="5491857"/>
            <a:ext cx="418433" cy="3698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://titanft.co.uk/userfiles/Bosch-Rexroth-Electronics-hyradulics(1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999" y="4997342"/>
            <a:ext cx="557232" cy="419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forsvarsbygg.no/Content/1.0.150.798/Images/fb-logo-start.gif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785" y="4997342"/>
            <a:ext cx="1962216" cy="419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industritorget.se/pics/loggor/20640.gif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959" y="5361059"/>
            <a:ext cx="1231754" cy="65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ktangel 17"/>
          <p:cNvSpPr/>
          <p:nvPr/>
        </p:nvSpPr>
        <p:spPr>
          <a:xfrm>
            <a:off x="1045225" y="727297"/>
            <a:ext cx="5118167" cy="283923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endParaRPr lang="en-US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</a:endParaRPr>
          </a:p>
          <a:p>
            <a:r>
              <a:rPr lang="en-US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</a:rPr>
              <a:t>Deep River has a scalable business</a:t>
            </a:r>
          </a:p>
          <a:p>
            <a:r>
              <a:rPr lang="en-US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</a:rPr>
              <a:t>International growth potential</a:t>
            </a:r>
          </a:p>
          <a:p>
            <a:r>
              <a:rPr lang="en-US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</a:rPr>
              <a:t>Commercially Proof of Concept</a:t>
            </a:r>
          </a:p>
          <a:p>
            <a:r>
              <a:rPr lang="en-US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</a:rPr>
              <a:t>Patent pending</a:t>
            </a:r>
          </a:p>
          <a:p>
            <a:r>
              <a:rPr lang="en-US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</a:rPr>
              <a:t>Development of green industry and jobs</a:t>
            </a:r>
          </a:p>
          <a:p>
            <a:endParaRPr lang="en-US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</a:endParaRPr>
          </a:p>
          <a:p>
            <a:r>
              <a:rPr lang="en-US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</a:rPr>
              <a:t>______________________________</a:t>
            </a:r>
          </a:p>
          <a:p>
            <a:endParaRPr lang="en-US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</a:endParaRPr>
          </a:p>
          <a:p>
            <a:r>
              <a:rPr lang="en-US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</a:rPr>
              <a:t>Thanks for your attention</a:t>
            </a:r>
            <a:endParaRPr lang="nb-NO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9" name="Bilde 18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714" y="5474554"/>
            <a:ext cx="919932" cy="469501"/>
          </a:xfrm>
          <a:prstGeom prst="rect">
            <a:avLst/>
          </a:prstGeom>
        </p:spPr>
      </p:pic>
      <p:sp>
        <p:nvSpPr>
          <p:cNvPr id="11" name="TekstSylinder 10"/>
          <p:cNvSpPr txBox="1"/>
          <p:nvPr/>
        </p:nvSpPr>
        <p:spPr>
          <a:xfrm>
            <a:off x="969906" y="4617322"/>
            <a:ext cx="240924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350" dirty="0">
                <a:solidFill>
                  <a:schemeClr val="bg1"/>
                </a:solidFill>
              </a:rPr>
              <a:t>Suppliers and strategic partners</a:t>
            </a:r>
          </a:p>
        </p:txBody>
      </p:sp>
    </p:spTree>
    <p:extLst>
      <p:ext uri="{BB962C8B-B14F-4D97-AF65-F5344CB8AC3E}">
        <p14:creationId xmlns:p14="http://schemas.microsoft.com/office/powerpoint/2010/main" val="46094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639" y="990211"/>
            <a:ext cx="6882608" cy="48705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Rektangel 1"/>
          <p:cNvSpPr/>
          <p:nvPr/>
        </p:nvSpPr>
        <p:spPr>
          <a:xfrm>
            <a:off x="2908010" y="1372141"/>
            <a:ext cx="3758080" cy="5309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nb-NO" sz="3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</a:rPr>
              <a:t>Deep River’s solution</a:t>
            </a:r>
          </a:p>
        </p:txBody>
      </p:sp>
      <p:sp>
        <p:nvSpPr>
          <p:cNvPr id="6" name="Rektangel 5"/>
          <p:cNvSpPr/>
          <p:nvPr/>
        </p:nvSpPr>
        <p:spPr>
          <a:xfrm>
            <a:off x="2126820" y="2112214"/>
            <a:ext cx="4900246" cy="450123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endParaRPr lang="nb-NO" dirty="0">
              <a:latin typeface="Georgia" panose="02040502050405020303" pitchFamily="18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>
                <a:latin typeface="Georgia" panose="02040502050405020303" pitchFamily="18" charset="0"/>
              </a:rPr>
              <a:t>Production of local renewable energy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dirty="0">
              <a:latin typeface="Georgia" panose="02040502050405020303" pitchFamily="18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>
                <a:latin typeface="Georgia" panose="02040502050405020303" pitchFamily="18" charset="0"/>
              </a:rPr>
              <a:t>Zero emissions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dirty="0">
              <a:latin typeface="Georgia" panose="02040502050405020303" pitchFamily="18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>
                <a:latin typeface="Georgia" panose="02040502050405020303" pitchFamily="18" charset="0"/>
              </a:rPr>
              <a:t>Stable electricity supply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dirty="0">
              <a:latin typeface="Georgia" panose="02040502050405020303" pitchFamily="18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>
                <a:latin typeface="Georgia" panose="02040502050405020303" pitchFamily="18" charset="0"/>
              </a:rPr>
              <a:t>Competitive pricing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dirty="0">
              <a:latin typeface="Georgia" panose="02040502050405020303" pitchFamily="18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>
                <a:latin typeface="Georgia" panose="02040502050405020303" pitchFamily="18" charset="0"/>
              </a:rPr>
              <a:t>Low maintenance costs</a:t>
            </a:r>
            <a:endParaRPr lang="nb-NO" dirty="0">
              <a:latin typeface="Georgia" panose="02040502050405020303" pitchFamily="18" charset="0"/>
            </a:endParaRPr>
          </a:p>
          <a:p>
            <a:r>
              <a:rPr lang="nb-NO" dirty="0">
                <a:latin typeface="Georgia" panose="02040502050405020303" pitchFamily="18" charset="0"/>
              </a:rPr>
              <a:t> </a:t>
            </a:r>
          </a:p>
          <a:p>
            <a:endParaRPr lang="nb-NO" dirty="0">
              <a:latin typeface="Georgia" panose="02040502050405020303" pitchFamily="18" charset="0"/>
            </a:endParaRPr>
          </a:p>
          <a:p>
            <a:endParaRPr lang="nb-NO" dirty="0">
              <a:latin typeface="Georgia" panose="02040502050405020303" pitchFamily="18" charset="0"/>
            </a:endParaRPr>
          </a:p>
          <a:p>
            <a:endParaRPr lang="nb-NO" dirty="0">
              <a:latin typeface="Georgia" panose="02040502050405020303" pitchFamily="18" charset="0"/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endParaRPr lang="nb-NO" dirty="0">
              <a:latin typeface="Georgia" panose="02040502050405020303" pitchFamily="18" charset="0"/>
            </a:endParaRPr>
          </a:p>
          <a:p>
            <a:endParaRPr lang="nb-NO" dirty="0">
              <a:latin typeface="Georgia" panose="02040502050405020303" pitchFamily="18" charset="0"/>
            </a:endParaRPr>
          </a:p>
        </p:txBody>
      </p:sp>
      <p:pic>
        <p:nvPicPr>
          <p:cNvPr id="9" name="Bild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601" y="952226"/>
            <a:ext cx="1459307" cy="814497"/>
          </a:xfrm>
          <a:prstGeom prst="rect">
            <a:avLst/>
          </a:prstGeom>
        </p:spPr>
      </p:pic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12"/>
          <a:stretch/>
        </p:blipFill>
        <p:spPr>
          <a:xfrm>
            <a:off x="5361197" y="3025059"/>
            <a:ext cx="2306392" cy="247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41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Concept drawing</a:t>
            </a:r>
            <a:endParaRPr lang="nb-NO" dirty="0"/>
          </a:p>
        </p:txBody>
      </p:sp>
      <p:pic>
        <p:nvPicPr>
          <p:cNvPr id="4" name="Plassholder for innhol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9463" y="1600200"/>
            <a:ext cx="7106964" cy="5025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9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639" y="990211"/>
            <a:ext cx="6882608" cy="48705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ktangel 5"/>
          <p:cNvSpPr/>
          <p:nvPr/>
        </p:nvSpPr>
        <p:spPr>
          <a:xfrm>
            <a:off x="3101167" y="1372141"/>
            <a:ext cx="3371757" cy="5309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nb-NO" sz="3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</a:rPr>
              <a:t>Deep River turbine</a:t>
            </a:r>
          </a:p>
        </p:txBody>
      </p:sp>
      <p:sp>
        <p:nvSpPr>
          <p:cNvPr id="7" name="Rektangel 6"/>
          <p:cNvSpPr/>
          <p:nvPr/>
        </p:nvSpPr>
        <p:spPr>
          <a:xfrm>
            <a:off x="1542556" y="2136728"/>
            <a:ext cx="5581576" cy="256224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dirty="0">
                <a:latin typeface="Georgia" panose="02040502050405020303" pitchFamily="18" charset="0"/>
              </a:rPr>
              <a:t>Turbine solution for rivers, tides and currents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endParaRPr lang="en-US" dirty="0">
              <a:latin typeface="Georgia" panose="02040502050405020303" pitchFamily="18" charset="0"/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dirty="0">
                <a:latin typeface="Georgia" panose="02040502050405020303" pitchFamily="18" charset="0"/>
              </a:rPr>
              <a:t>Standard container-based modules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endParaRPr lang="en-US" dirty="0">
              <a:latin typeface="Georgia" panose="02040502050405020303" pitchFamily="18" charset="0"/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dirty="0">
                <a:latin typeface="Georgia" panose="02040502050405020303" pitchFamily="18" charset="0"/>
              </a:rPr>
              <a:t>Easy and flexible transport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endParaRPr lang="en-US" dirty="0">
              <a:latin typeface="Georgia" panose="02040502050405020303" pitchFamily="18" charset="0"/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dirty="0">
                <a:latin typeface="Georgia" panose="02040502050405020303" pitchFamily="18" charset="0"/>
              </a:rPr>
              <a:t>No dams or pipelines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endParaRPr lang="en-US" dirty="0">
              <a:latin typeface="Georgia" panose="02040502050405020303" pitchFamily="18" charset="0"/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dirty="0">
                <a:latin typeface="Georgia" panose="02040502050405020303" pitchFamily="18" charset="0"/>
              </a:rPr>
              <a:t>Floating anchored turbines</a:t>
            </a:r>
            <a:endParaRPr lang="nb-NO" dirty="0">
              <a:latin typeface="Georgia" panose="02040502050405020303" pitchFamily="18" charset="0"/>
            </a:endParaRPr>
          </a:p>
        </p:txBody>
      </p:sp>
      <p:pic>
        <p:nvPicPr>
          <p:cNvPr id="3" name="Bild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4338" y="3556908"/>
            <a:ext cx="2773909" cy="2234008"/>
          </a:xfrm>
          <a:prstGeom prst="rect">
            <a:avLst/>
          </a:prstGeom>
        </p:spPr>
      </p:pic>
      <p:pic>
        <p:nvPicPr>
          <p:cNvPr id="10" name="Bild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5639" y="999871"/>
            <a:ext cx="1459307" cy="81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67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639" y="990211"/>
            <a:ext cx="6882608" cy="48705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Rektangel 8"/>
          <p:cNvSpPr/>
          <p:nvPr/>
        </p:nvSpPr>
        <p:spPr>
          <a:xfrm>
            <a:off x="2091222" y="1183687"/>
            <a:ext cx="6016601" cy="80791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</a:rPr>
              <a:t>Competing energy production,</a:t>
            </a:r>
          </a:p>
          <a:p>
            <a:pPr algn="ctr"/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</a:rPr>
              <a:t>diesel power plants</a:t>
            </a:r>
            <a:endParaRPr lang="nb-NO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6" name="Plassholder for innhold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2292" y="2817781"/>
            <a:ext cx="3830898" cy="2512998"/>
          </a:xfrm>
          <a:prstGeom prst="rect">
            <a:avLst/>
          </a:prstGeom>
        </p:spPr>
      </p:pic>
      <p:sp>
        <p:nvSpPr>
          <p:cNvPr id="3" name="Rektangel 2"/>
          <p:cNvSpPr/>
          <p:nvPr/>
        </p:nvSpPr>
        <p:spPr>
          <a:xfrm>
            <a:off x="1334529" y="2185076"/>
            <a:ext cx="5907934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Georgia" panose="02040502050405020303" pitchFamily="18" charset="0"/>
              </a:rPr>
              <a:t>Example: A diesel power plant that produces 200 kW</a:t>
            </a:r>
          </a:p>
          <a:p>
            <a:r>
              <a:rPr lang="en-US" dirty="0">
                <a:latin typeface="Georgia" panose="02040502050405020303" pitchFamily="18" charset="0"/>
              </a:rPr>
              <a:t>has the following fuel consumption:</a:t>
            </a:r>
          </a:p>
          <a:p>
            <a:endParaRPr lang="en-US" dirty="0">
              <a:latin typeface="Georgia" panose="02040502050405020303" pitchFamily="18" charset="0"/>
            </a:endParaRPr>
          </a:p>
          <a:p>
            <a:r>
              <a:rPr lang="en-US" sz="1500" dirty="0">
                <a:latin typeface="Georgia" panose="02040502050405020303" pitchFamily="18" charset="0"/>
              </a:rPr>
              <a:t>1 hour: about 55 liters</a:t>
            </a:r>
          </a:p>
          <a:p>
            <a:endParaRPr lang="en-US" sz="1500" dirty="0">
              <a:latin typeface="Georgia" panose="02040502050405020303" pitchFamily="18" charset="0"/>
            </a:endParaRPr>
          </a:p>
          <a:p>
            <a:r>
              <a:rPr lang="en-US" sz="1500" dirty="0">
                <a:latin typeface="Georgia" panose="02040502050405020303" pitchFamily="18" charset="0"/>
              </a:rPr>
              <a:t>24 hours: about 1320 liters</a:t>
            </a:r>
          </a:p>
          <a:p>
            <a:endParaRPr lang="en-US" sz="1500" dirty="0">
              <a:latin typeface="Georgia" panose="02040502050405020303" pitchFamily="18" charset="0"/>
            </a:endParaRPr>
          </a:p>
          <a:p>
            <a:r>
              <a:rPr lang="en-US" sz="1500" dirty="0">
                <a:latin typeface="Georgia" panose="02040502050405020303" pitchFamily="18" charset="0"/>
              </a:rPr>
              <a:t>1 year: about 481,800 liters</a:t>
            </a:r>
          </a:p>
          <a:p>
            <a:endParaRPr lang="en-US" sz="1500" dirty="0">
              <a:latin typeface="Georgia" panose="02040502050405020303" pitchFamily="18" charset="0"/>
            </a:endParaRPr>
          </a:p>
          <a:p>
            <a:r>
              <a:rPr lang="en-US" sz="1500" dirty="0">
                <a:latin typeface="Georgia" panose="02040502050405020303" pitchFamily="18" charset="0"/>
              </a:rPr>
              <a:t>Estimated CO2 emission </a:t>
            </a:r>
          </a:p>
          <a:p>
            <a:r>
              <a:rPr lang="en-US" sz="1500" dirty="0">
                <a:latin typeface="Georgia" panose="02040502050405020303" pitchFamily="18" charset="0"/>
              </a:rPr>
              <a:t>per year: 1290 tons</a:t>
            </a:r>
          </a:p>
          <a:p>
            <a:r>
              <a:rPr lang="en-US" sz="1500" dirty="0">
                <a:latin typeface="Georgia" panose="02040502050405020303" pitchFamily="18" charset="0"/>
              </a:rPr>
              <a:t>  </a:t>
            </a:r>
            <a:endParaRPr lang="nb-NO" sz="1500" dirty="0">
              <a:latin typeface="Georgia" panose="02040502050405020303" pitchFamily="18" charset="0"/>
            </a:endParaRPr>
          </a:p>
        </p:txBody>
      </p:sp>
      <p:pic>
        <p:nvPicPr>
          <p:cNvPr id="7" name="Bild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2601" y="952226"/>
            <a:ext cx="1459307" cy="81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497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fJ-URZHL8U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96174" y="1305098"/>
            <a:ext cx="7403870" cy="4164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98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Proof of concept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7200" y="1600200"/>
            <a:ext cx="8079971" cy="2522913"/>
          </a:xfrm>
        </p:spPr>
        <p:txBody>
          <a:bodyPr/>
          <a:lstStyle/>
          <a:p>
            <a:r>
              <a:rPr lang="nb-NO" dirty="0" smtClean="0"/>
              <a:t>A brief presentation of the model</a:t>
            </a:r>
          </a:p>
          <a:p>
            <a:r>
              <a:rPr lang="nb-NO" dirty="0" smtClean="0"/>
              <a:t>Is this a drag- or lift driven concept?</a:t>
            </a:r>
          </a:p>
          <a:p>
            <a:r>
              <a:rPr lang="nb-NO" dirty="0" smtClean="0"/>
              <a:t>Effect and torque at different velocities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789709" y="4547063"/>
            <a:ext cx="25126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smtClean="0"/>
              <a:t>Compiled by Bernt Sørby</a:t>
            </a:r>
          </a:p>
          <a:p>
            <a:r>
              <a:rPr lang="nb-NO" dirty="0" smtClean="0"/>
              <a:t>NYAC – 08.Mars 2013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63568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The Model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nb-NO" dirty="0" smtClean="0"/>
              <a:t>Globally: </a:t>
            </a:r>
          </a:p>
          <a:p>
            <a:pPr lvl="1"/>
            <a:r>
              <a:rPr lang="nb-NO" dirty="0" smtClean="0"/>
              <a:t>Navier stokes laminar and frictionless flow</a:t>
            </a:r>
          </a:p>
          <a:p>
            <a:r>
              <a:rPr lang="nb-NO" dirty="0" smtClean="0"/>
              <a:t>Boundary conditions</a:t>
            </a:r>
          </a:p>
          <a:p>
            <a:pPr lvl="1"/>
            <a:r>
              <a:rPr lang="nb-NO" dirty="0" smtClean="0"/>
              <a:t>Inlet: constant velocity</a:t>
            </a:r>
          </a:p>
          <a:p>
            <a:pPr lvl="1"/>
            <a:r>
              <a:rPr lang="nb-NO" dirty="0" smtClean="0"/>
              <a:t>Turbine blades: Wall in motion</a:t>
            </a:r>
          </a:p>
          <a:p>
            <a:pPr lvl="1"/>
            <a:r>
              <a:rPr lang="nb-NO" dirty="0" smtClean="0"/>
              <a:t>Structure og riverbed: No slip</a:t>
            </a:r>
          </a:p>
          <a:p>
            <a:pPr lvl="1"/>
            <a:r>
              <a:rPr lang="nb-NO" dirty="0" smtClean="0"/>
              <a:t>Outlet: Pressure equal to zero</a:t>
            </a:r>
          </a:p>
          <a:p>
            <a:pPr lvl="1"/>
            <a:r>
              <a:rPr lang="nb-NO" dirty="0" smtClean="0"/>
              <a:t>Surface: Slip*</a:t>
            </a:r>
          </a:p>
          <a:p>
            <a:r>
              <a:rPr lang="nb-NO" dirty="0" smtClean="0"/>
              <a:t>Geometry</a:t>
            </a:r>
          </a:p>
          <a:p>
            <a:pPr lvl="1"/>
            <a:r>
              <a:rPr lang="nb-NO" dirty="0" smtClean="0"/>
              <a:t>Height 2.2m</a:t>
            </a:r>
          </a:p>
          <a:p>
            <a:pPr lvl="1"/>
            <a:r>
              <a:rPr lang="nb-NO" dirty="0" smtClean="0"/>
              <a:t>Width 6m</a:t>
            </a:r>
            <a:endParaRPr lang="nb-NO" dirty="0"/>
          </a:p>
        </p:txBody>
      </p:sp>
      <p:pic>
        <p:nvPicPr>
          <p:cNvPr id="4" name="Bilde 3" descr="At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101" y="4047067"/>
            <a:ext cx="3331899" cy="2810932"/>
          </a:xfrm>
          <a:prstGeom prst="rect">
            <a:avLst/>
          </a:prstGeom>
        </p:spPr>
      </p:pic>
      <p:sp>
        <p:nvSpPr>
          <p:cNvPr id="5" name="TekstSylinder 4"/>
          <p:cNvSpPr txBox="1"/>
          <p:nvPr/>
        </p:nvSpPr>
        <p:spPr>
          <a:xfrm>
            <a:off x="8467" y="6598738"/>
            <a:ext cx="46410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100" dirty="0" smtClean="0"/>
              <a:t>* Surface condition with zero pressure and no flow through, not implemented</a:t>
            </a:r>
          </a:p>
        </p:txBody>
      </p:sp>
    </p:spTree>
    <p:extLst>
      <p:ext uri="{BB962C8B-B14F-4D97-AF65-F5344CB8AC3E}">
        <p14:creationId xmlns:p14="http://schemas.microsoft.com/office/powerpoint/2010/main" val="405226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YAC basi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NYAC basic.potx</Template>
  <TotalTime>791</TotalTime>
  <Words>1039</Words>
  <Application>Microsoft Office PowerPoint</Application>
  <PresentationFormat>Skjermfremvisning (4:3)</PresentationFormat>
  <Paragraphs>288</Paragraphs>
  <Slides>23</Slides>
  <Notes>1</Notes>
  <HiddenSlides>0</HiddenSlides>
  <MMClips>1</MMClips>
  <ScaleCrop>false</ScaleCrop>
  <HeadingPairs>
    <vt:vector size="8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Innebygde OLE-servere</vt:lpstr>
      </vt:variant>
      <vt:variant>
        <vt:i4>1</vt:i4>
      </vt:variant>
      <vt:variant>
        <vt:lpstr>Lysbildetitler</vt:lpstr>
      </vt:variant>
      <vt:variant>
        <vt:i4>23</vt:i4>
      </vt:variant>
    </vt:vector>
  </HeadingPairs>
  <TitlesOfParts>
    <vt:vector size="29" baseType="lpstr">
      <vt:lpstr>Batang</vt:lpstr>
      <vt:lpstr>Arial</vt:lpstr>
      <vt:lpstr>Calibri</vt:lpstr>
      <vt:lpstr>Georgia</vt:lpstr>
      <vt:lpstr>NYAC basic</vt:lpstr>
      <vt:lpstr>Formel</vt:lpstr>
      <vt:lpstr>PowerPoint-presentasjon</vt:lpstr>
      <vt:lpstr>PowerPoint-presentasjon</vt:lpstr>
      <vt:lpstr>PowerPoint-presentasjon</vt:lpstr>
      <vt:lpstr>Concept drawing</vt:lpstr>
      <vt:lpstr>PowerPoint-presentasjon</vt:lpstr>
      <vt:lpstr>PowerPoint-presentasjon</vt:lpstr>
      <vt:lpstr>PowerPoint-presentasjon</vt:lpstr>
      <vt:lpstr>Proof of concept</vt:lpstr>
      <vt:lpstr>The Model</vt:lpstr>
      <vt:lpstr>Is this a drag- or lift driven concept?</vt:lpstr>
      <vt:lpstr>Which blades are contributing with a positive torque?</vt:lpstr>
      <vt:lpstr>Both the positive and negative torque contributions are due to drag - Lift has no effect!</vt:lpstr>
      <vt:lpstr>PowerPoint-presentasjon</vt:lpstr>
      <vt:lpstr>Max Effect and torque at 2m/s  flow velocity</vt:lpstr>
      <vt:lpstr>Max Effect, torque and rotational speed at different flow velocities</vt:lpstr>
      <vt:lpstr>Effect and torque as a function of the rotational speed: Free flow 2m/s</vt:lpstr>
      <vt:lpstr>Effect and torque as a function of the rotational speed: Free flow 5m/s</vt:lpstr>
      <vt:lpstr>PowerPoint-presentasjon</vt:lpstr>
      <vt:lpstr>  Renewable Energy Sources Act Poland 2015 </vt:lpstr>
      <vt:lpstr>One of many old hydropower plant in Poland</vt:lpstr>
      <vt:lpstr> Micro hydro power plant  1kW-40 kW Will be released 01.06.2015 </vt:lpstr>
      <vt:lpstr>Business possibilities Norway -Poland</vt:lpstr>
      <vt:lpstr>,</vt:lpstr>
    </vt:vector>
  </TitlesOfParts>
  <Company>not your average consultant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Bernt  Sørby</dc:creator>
  <cp:lastModifiedBy>Reidar Vestby</cp:lastModifiedBy>
  <cp:revision>77</cp:revision>
  <dcterms:created xsi:type="dcterms:W3CDTF">2011-10-03T13:21:57Z</dcterms:created>
  <dcterms:modified xsi:type="dcterms:W3CDTF">2015-05-08T07:08:09Z</dcterms:modified>
</cp:coreProperties>
</file>