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49"/>
  </p:notesMasterIdLst>
  <p:sldIdLst>
    <p:sldId id="256" r:id="rId2"/>
    <p:sldId id="257" r:id="rId3"/>
    <p:sldId id="274" r:id="rId4"/>
    <p:sldId id="258" r:id="rId5"/>
    <p:sldId id="269" r:id="rId6"/>
    <p:sldId id="271" r:id="rId7"/>
    <p:sldId id="306" r:id="rId8"/>
    <p:sldId id="304" r:id="rId9"/>
    <p:sldId id="308" r:id="rId10"/>
    <p:sldId id="268" r:id="rId11"/>
    <p:sldId id="273" r:id="rId12"/>
    <p:sldId id="272" r:id="rId13"/>
    <p:sldId id="270" r:id="rId14"/>
    <p:sldId id="261" r:id="rId15"/>
    <p:sldId id="267" r:id="rId16"/>
    <p:sldId id="262" r:id="rId17"/>
    <p:sldId id="275" r:id="rId18"/>
    <p:sldId id="264" r:id="rId19"/>
    <p:sldId id="266" r:id="rId20"/>
    <p:sldId id="277" r:id="rId21"/>
    <p:sldId id="276" r:id="rId22"/>
    <p:sldId id="278" r:id="rId23"/>
    <p:sldId id="279" r:id="rId24"/>
    <p:sldId id="265" r:id="rId25"/>
    <p:sldId id="260" r:id="rId26"/>
    <p:sldId id="280" r:id="rId27"/>
    <p:sldId id="283" r:id="rId28"/>
    <p:sldId id="282" r:id="rId29"/>
    <p:sldId id="281" r:id="rId30"/>
    <p:sldId id="291" r:id="rId31"/>
    <p:sldId id="284" r:id="rId32"/>
    <p:sldId id="294" r:id="rId33"/>
    <p:sldId id="288" r:id="rId34"/>
    <p:sldId id="289" r:id="rId35"/>
    <p:sldId id="298" r:id="rId36"/>
    <p:sldId id="295" r:id="rId37"/>
    <p:sldId id="293" r:id="rId38"/>
    <p:sldId id="296" r:id="rId39"/>
    <p:sldId id="297" r:id="rId40"/>
    <p:sldId id="287" r:id="rId41"/>
    <p:sldId id="301" r:id="rId42"/>
    <p:sldId id="302" r:id="rId43"/>
    <p:sldId id="286" r:id="rId44"/>
    <p:sldId id="303" r:id="rId45"/>
    <p:sldId id="309" r:id="rId46"/>
    <p:sldId id="290" r:id="rId47"/>
    <p:sldId id="300" r:id="rId4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FFFF"/>
    <a:srgbClr val="19C3FF"/>
    <a:srgbClr val="2DC8FF"/>
    <a:srgbClr val="05BEFF"/>
    <a:srgbClr val="33CC33"/>
    <a:srgbClr val="800000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69" autoAdjust="0"/>
  </p:normalViewPr>
  <p:slideViewPr>
    <p:cSldViewPr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E4CED-0C70-41CC-879C-B4D7C21C8CD7}" type="datetimeFigureOut">
              <a:rPr lang="pl-PL" smtClean="0"/>
              <a:pPr/>
              <a:t>2015-11-29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C607D-8CAB-4788-9DD5-019450526FD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5217B-504B-40B9-9094-B6F1594F8895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C607D-8CAB-4788-9DD5-019450526FD8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C607D-8CAB-4788-9DD5-019450526FD8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smtClean="0"/>
              <a:t>Opracowano na podstawie fragmentów monografii „Wpływ zmian klimatu na środowisko, gospodarkę i społeczeństwo” ( z tomu 4 „Zrównoważone gospodarowanie zasobami wodnymi oraz infrastrukturą hydrotechniczną w świetle prognozowanych zmian klimatycznych”), w której przedmiotem badań było zamulanie 50 największych zbiorników w kraju. (IMGW Warszawa 2012).</a:t>
            </a:r>
          </a:p>
          <a:p>
            <a:endParaRPr lang="pl-PL" smtClean="0"/>
          </a:p>
          <a:p>
            <a:r>
              <a:rPr lang="pl-PL" smtClean="0"/>
              <a:t>W archiwum HYDROCONSULTU znajdują się niepełne dane dla 154 zbiorników wodnych w Polsce. Zbiorników o pojemności większej od 100 mln m3 jest w Polsce 14 szt.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D120970-52A5-4B0A-BF4B-3C9C7B37A55F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8E40-3CDF-4C7B-AB70-CA6B1A74FD3D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6393-93A8-47D6-9B80-2A973C5071B6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F37C63-85DC-4038-908F-5D32609C614C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15ADB24-0D6F-4797-890F-680BD33D48EB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F714-9BD6-4800-99EA-D4B1741BA815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C50-41E8-4B1C-996E-20C579D8F0B7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799EE42-5FFD-406B-BE22-EE307A2D4BC1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3313-46A1-4DBE-A630-A384777D5DC4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EC1F09-F1B7-46F3-8FF4-BFEDF10078B8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FC091CE-36BC-4316-8AFC-A607AF2ED069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BC10B02-F781-4D9B-89CE-6D6282D10201}" type="datetime1">
              <a:rPr lang="pl-PL" smtClean="0"/>
              <a:pPr/>
              <a:t>2015-11-29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72D6B5F-F2FD-4082-98C9-F7D99E2A3F2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hyperlink" Target="http://www.ure.gov.pl/portal/pl/" TargetMode="Externa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emf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07704" y="3068960"/>
            <a:ext cx="6876256" cy="1584176"/>
          </a:xfrm>
        </p:spPr>
        <p:txBody>
          <a:bodyPr anchor="t" anchorCtr="0">
            <a:normAutofit fontScale="90000"/>
          </a:bodyPr>
          <a:lstStyle/>
          <a:p>
            <a:pPr algn="r">
              <a:spcBef>
                <a:spcPts val="0"/>
              </a:spcBef>
              <a:spcAft>
                <a:spcPts val="1200"/>
              </a:spcAft>
            </a:pPr>
            <a:r>
              <a:rPr lang="pl-PL" sz="2000" dirty="0" smtClean="0"/>
              <a:t>Hydroelektrownie </a:t>
            </a:r>
            <a:br>
              <a:rPr lang="pl-PL" sz="2000" dirty="0" smtClean="0"/>
            </a:br>
            <a:r>
              <a:rPr lang="pl-PL" sz="2000" dirty="0" smtClean="0"/>
              <a:t>jako kompensacyjne źródło energii odnawialnej </a:t>
            </a:r>
            <a:br>
              <a:rPr lang="pl-PL" sz="2000" dirty="0" smtClean="0"/>
            </a:br>
            <a:r>
              <a:rPr lang="pl-PL" sz="2000" dirty="0" smtClean="0"/>
              <a:t>w krajach o bardziej różnorodnym systemie OZE </a:t>
            </a:r>
            <a:br>
              <a:rPr lang="pl-PL" sz="2000" dirty="0" smtClean="0"/>
            </a:br>
            <a:r>
              <a:rPr lang="pl-PL" sz="2000" dirty="0" smtClean="0"/>
              <a:t>opartym na energetyce wiatrowej i słonecznej.</a:t>
            </a:r>
            <a:br>
              <a:rPr lang="pl-PL" sz="2000" dirty="0" smtClean="0"/>
            </a:br>
            <a:r>
              <a:rPr lang="pl-PL" sz="2000" dirty="0" smtClean="0"/>
              <a:t>Potencjał rozwoju małych elektrowni wodnych</a:t>
            </a:r>
            <a:endParaRPr lang="pl-PL" sz="2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55776" y="4725144"/>
            <a:ext cx="6172200" cy="1371600"/>
          </a:xfrm>
        </p:spPr>
        <p:txBody>
          <a:bodyPr>
            <a:normAutofit lnSpcReduction="10000"/>
          </a:bodyPr>
          <a:lstStyle/>
          <a:p>
            <a:pPr algn="r">
              <a:spcAft>
                <a:spcPts val="600"/>
              </a:spcAft>
            </a:pP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Janusz Steller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Instytut Maszyn Przepływowych PAN</a:t>
            </a:r>
          </a:p>
          <a:p>
            <a:pPr algn="r">
              <a:spcAft>
                <a:spcPts val="600"/>
              </a:spcAft>
            </a:pPr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Stanisław Lewandowski</a:t>
            </a:r>
            <a:br>
              <a:rPr lang="pl-PL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600" dirty="0" smtClean="0"/>
              <a:t>LS </a:t>
            </a:r>
            <a:r>
              <a:rPr lang="pl-PL" sz="1600" dirty="0" err="1" smtClean="0"/>
              <a:t>Hydroconsult</a:t>
            </a:r>
            <a:r>
              <a:rPr lang="pl-PL" sz="1600" dirty="0" smtClean="0"/>
              <a:t> </a:t>
            </a:r>
            <a:r>
              <a:rPr lang="pl-PL" sz="1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pl-PL" dirty="0"/>
          </a:p>
        </p:txBody>
      </p:sp>
      <p:pic>
        <p:nvPicPr>
          <p:cNvPr id="5" name="Obraz 4" descr="TEW_Logo_blue_3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0672" y="188640"/>
            <a:ext cx="3473328" cy="158417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907704" y="6309320"/>
            <a:ext cx="6336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Międzynarodowa Konferencja Szkoleniowa</a:t>
            </a:r>
            <a:br>
              <a:rPr lang="pl-PL" sz="1050" dirty="0" smtClean="0"/>
            </a:br>
            <a:r>
              <a:rPr lang="pl-PL" sz="1050" dirty="0" smtClean="0"/>
              <a:t>Narodowego Funduszu Ochrony Środowiska i Gospodarki Wodnej, Gdańsk, 25 listopada 2015 </a:t>
            </a:r>
            <a:endParaRPr lang="pl-PL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800" dirty="0" smtClean="0">
                <a:solidFill>
                  <a:schemeClr val="accent1"/>
                </a:solidFill>
              </a:rPr>
              <a:t/>
            </a:r>
            <a:br>
              <a:rPr lang="pl-PL" sz="1800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 smtClean="0"/>
              <a:t>- </a:t>
            </a:r>
            <a:r>
              <a:rPr lang="pl-PL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pierwotna, wtórna i </a:t>
            </a:r>
            <a:r>
              <a:rPr lang="pl-PL" sz="1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trójna</a:t>
            </a:r>
            <a:r>
              <a:rPr lang="pl-PL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regulacja częstotliwości</a:t>
            </a:r>
            <a:r>
              <a:rPr lang="pl-PL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505"/>
          <a:stretch>
            <a:fillRect/>
          </a:stretch>
        </p:blipFill>
        <p:spPr bwMode="auto">
          <a:xfrm>
            <a:off x="1043608" y="1340768"/>
            <a:ext cx="538885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907704" y="3933056"/>
            <a:ext cx="4680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8275" algn="l"/>
                <a:tab pos="3048000" algn="l"/>
              </a:tabLst>
            </a:pPr>
            <a:r>
              <a:rPr lang="pl-PL" sz="1100" dirty="0" smtClean="0">
                <a:latin typeface="Arial Narrow" pitchFamily="34" charset="0"/>
              </a:rPr>
              <a:t>Regulacja pierwotna	Regulacja wtórna	Regulacja trzeciorzędowa</a:t>
            </a:r>
            <a:endParaRPr lang="pl-PL" sz="1100" dirty="0">
              <a:latin typeface="Arial Narrow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51520" y="6309320"/>
            <a:ext cx="77768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 SANDIA Report  2013-5131: </a:t>
            </a:r>
            <a:r>
              <a:rPr lang="en-US" sz="1050" i="1" dirty="0" smtClean="0"/>
              <a:t>DOE/EPRI 2013 Electricity Storage Handbook in Collaboration with NRECA </a:t>
            </a:r>
            <a:endParaRPr lang="pl-PL" sz="11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7467600" cy="4873752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rgbClr val="FF0000"/>
                </a:solidFill>
              </a:rPr>
              <a:t>rezerwa wirująca </a:t>
            </a:r>
            <a:r>
              <a:rPr lang="pl-PL" sz="1800" dirty="0" smtClean="0">
                <a:solidFill>
                  <a:srgbClr val="FF0000"/>
                </a:solidFill>
              </a:rPr>
              <a:t>(zsynchronizowana) - moc </a:t>
            </a:r>
            <a:r>
              <a:rPr lang="pl-PL" sz="1800" dirty="0" err="1" smtClean="0">
                <a:solidFill>
                  <a:srgbClr val="FF0000"/>
                </a:solidFill>
              </a:rPr>
              <a:t>dostepna</a:t>
            </a:r>
            <a:r>
              <a:rPr lang="pl-PL" sz="1800" dirty="0" smtClean="0">
                <a:solidFill>
                  <a:srgbClr val="FF0000"/>
                </a:solidFill>
              </a:rPr>
              <a:t> „</a:t>
            </a:r>
            <a:r>
              <a:rPr lang="pl-PL" sz="1800" dirty="0" err="1" smtClean="0">
                <a:solidFill>
                  <a:srgbClr val="FF0000"/>
                </a:solidFill>
              </a:rPr>
              <a:t>online</a:t>
            </a:r>
            <a:r>
              <a:rPr lang="pl-PL" sz="1800" dirty="0" smtClean="0">
                <a:solidFill>
                  <a:srgbClr val="FF0000"/>
                </a:solidFill>
              </a:rPr>
              <a:t>”; </a:t>
            </a:r>
            <a:br>
              <a:rPr lang="pl-PL" sz="1800" dirty="0" smtClean="0">
                <a:solidFill>
                  <a:srgbClr val="FF0000"/>
                </a:solidFill>
              </a:rPr>
            </a:br>
            <a:r>
              <a:rPr lang="pl-PL" sz="1800" dirty="0" smtClean="0"/>
              <a:t>czas zadziałania rezerwy kompensującej awaryjne zaniki </a:t>
            </a:r>
            <a:br>
              <a:rPr lang="pl-PL" sz="1800" dirty="0" smtClean="0"/>
            </a:br>
            <a:r>
              <a:rPr lang="pl-PL" sz="1800" dirty="0" smtClean="0"/>
              <a:t>generacji nie powinien przekroczyć 10 minut;</a:t>
            </a:r>
            <a:br>
              <a:rPr lang="pl-PL" sz="1800" dirty="0" smtClean="0"/>
            </a:br>
            <a:r>
              <a:rPr lang="pl-PL" sz="1800" dirty="0" smtClean="0"/>
              <a:t>czas zadziałania rezerwy podtrzymującej częstotliwość sieci</a:t>
            </a:r>
            <a:br>
              <a:rPr lang="pl-PL" sz="1800" dirty="0" smtClean="0"/>
            </a:br>
            <a:r>
              <a:rPr lang="pl-PL" sz="1800" dirty="0" smtClean="0"/>
              <a:t>nie powinien przekroczyć 10 sekund</a:t>
            </a:r>
          </a:p>
          <a:p>
            <a:r>
              <a:rPr lang="pl-PL" sz="1800" b="1" dirty="0" smtClean="0">
                <a:solidFill>
                  <a:srgbClr val="FF0000"/>
                </a:solidFill>
              </a:rPr>
              <a:t>rezerwa niewirująca </a:t>
            </a:r>
            <a:r>
              <a:rPr lang="pl-PL" sz="1800" dirty="0" smtClean="0">
                <a:solidFill>
                  <a:srgbClr val="FF0000"/>
                </a:solidFill>
              </a:rPr>
              <a:t/>
            </a:r>
            <a:br>
              <a:rPr lang="pl-PL" sz="1800" dirty="0" smtClean="0">
                <a:solidFill>
                  <a:srgbClr val="FF0000"/>
                </a:solidFill>
              </a:rPr>
            </a:br>
            <a:r>
              <a:rPr lang="pl-PL" sz="1800" dirty="0" smtClean="0"/>
              <a:t>rezerwa powinna być dostępna w ciągu 10 minut</a:t>
            </a:r>
          </a:p>
          <a:p>
            <a:r>
              <a:rPr lang="pl-PL" sz="1800" b="1" dirty="0" smtClean="0">
                <a:solidFill>
                  <a:srgbClr val="FF0000"/>
                </a:solidFill>
              </a:rPr>
              <a:t>rezerwa dodatkowa </a:t>
            </a:r>
            <a:br>
              <a:rPr lang="pl-PL" sz="1800" b="1" dirty="0" smtClean="0">
                <a:solidFill>
                  <a:srgbClr val="FF0000"/>
                </a:solidFill>
              </a:rPr>
            </a:br>
            <a:r>
              <a:rPr lang="pl-PL" sz="1800" dirty="0" smtClean="0"/>
              <a:t>rezerwa zapasowa dla rezerwy wirującej i niewirującej;</a:t>
            </a:r>
            <a:br>
              <a:rPr lang="pl-PL" sz="1800" dirty="0" smtClean="0"/>
            </a:br>
            <a:r>
              <a:rPr lang="pl-PL" sz="1800" dirty="0" smtClean="0"/>
              <a:t>dostępność w ciągu 1 godziny</a:t>
            </a:r>
          </a:p>
          <a:p>
            <a:pPr>
              <a:buNone/>
            </a:pPr>
            <a:endParaRPr lang="pl-PL" sz="1800" dirty="0" smtClean="0"/>
          </a:p>
          <a:p>
            <a:pPr marL="0" indent="0">
              <a:buNone/>
            </a:pPr>
            <a:r>
              <a:rPr lang="pl-PL" sz="1600" dirty="0" smtClean="0">
                <a:solidFill>
                  <a:srgbClr val="FF0000"/>
                </a:solidFill>
                <a:latin typeface="Comic Sans MS" pitchFamily="66" charset="0"/>
              </a:rPr>
              <a:t>Czasy uruchamiania rezerwy zimnej w blokach cieplnych oraz czasy reakcji tych bloków na sygnał zmiany mocy są zbyt długie, by mogły one uczestniczyć w kompensacji fluktuacji mocy wywołanych źródłami niestabilnymi.  </a:t>
            </a:r>
            <a:br>
              <a:rPr lang="pl-PL" sz="1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1600" dirty="0" smtClean="0">
                <a:solidFill>
                  <a:srgbClr val="FF0000"/>
                </a:solidFill>
                <a:latin typeface="Comic Sans MS" pitchFamily="66" charset="0"/>
              </a:rPr>
              <a:t>Stosowanie bloków cieplnych do celów regulacyjnych jest utrudnione</a:t>
            </a:r>
            <a:br>
              <a:rPr lang="pl-PL" sz="1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1600" dirty="0" smtClean="0">
                <a:solidFill>
                  <a:srgbClr val="FF0000"/>
                </a:solidFill>
                <a:latin typeface="Comic Sans MS" pitchFamily="66" charset="0"/>
              </a:rPr>
              <a:t>także z uwagi na wzrost zużycia elementów turbin parowych.</a:t>
            </a:r>
            <a:endParaRPr lang="pl-PL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600" dirty="0" smtClean="0">
                <a:solidFill>
                  <a:schemeClr val="accent1"/>
                </a:solidFill>
              </a:rPr>
              <a:t/>
            </a:r>
            <a:br>
              <a:rPr lang="pl-PL" sz="1600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pl-PL" sz="1600" b="1" dirty="0" smtClean="0"/>
              <a:t> </a:t>
            </a: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rezerwy mocy </a:t>
            </a:r>
            <a:endParaRPr lang="pl-PL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7584" y="4365104"/>
            <a:ext cx="7776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 SANDIA Report  2013-5131: </a:t>
            </a:r>
            <a:r>
              <a:rPr lang="en-US" sz="1050" i="1" dirty="0" smtClean="0"/>
              <a:t>DOE/EPRI 2013 Electricity Storage Handbook in Collaboration with NRECA </a:t>
            </a:r>
            <a:endParaRPr lang="pl-PL" sz="11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zakres zastosowań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7236296" y="3573016"/>
            <a:ext cx="13684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źródło:</a:t>
            </a:r>
            <a:endParaRPr lang="pl-PL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6921871" cy="46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251520" y="6309320"/>
            <a:ext cx="82089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 SANDIA Report  2013-5131: </a:t>
            </a:r>
            <a:r>
              <a:rPr lang="en-US" sz="1050" i="1" dirty="0" smtClean="0"/>
              <a:t>DOE/EPRI 2013 Electricity Storage Handbook in Collaboration with NRECA </a:t>
            </a:r>
            <a:endParaRPr lang="pl-PL" sz="11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moc zainstalowana, MW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/>
              <a:t/>
            </a:r>
            <a:br>
              <a:rPr lang="pl-PL" sz="1600" b="1" dirty="0" smtClean="0"/>
            </a:br>
            <a:endParaRPr lang="pl-PL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793756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779912" y="3501008"/>
            <a:ext cx="136815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latin typeface="Arial" pitchFamily="34" charset="0"/>
                <a:cs typeface="Arial" pitchFamily="34" charset="0"/>
              </a:rPr>
              <a:t>&gt; 250 instalacji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509120"/>
            <a:ext cx="3312368" cy="191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25144"/>
            <a:ext cx="2733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721296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745288" cy="1143000"/>
          </a:xfrm>
        </p:spPr>
        <p:txBody>
          <a:bodyPr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zakres zastosowań 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dirty="0"/>
          </a:p>
        </p:txBody>
      </p:sp>
      <p:grpSp>
        <p:nvGrpSpPr>
          <p:cNvPr id="3" name="Grupa 8"/>
          <p:cNvGrpSpPr>
            <a:grpSpLocks/>
          </p:cNvGrpSpPr>
          <p:nvPr/>
        </p:nvGrpSpPr>
        <p:grpSpPr bwMode="auto">
          <a:xfrm>
            <a:off x="6876256" y="3861048"/>
            <a:ext cx="1728192" cy="1755055"/>
            <a:chOff x="6659563" y="3068638"/>
            <a:chExt cx="2428875" cy="249237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59563" y="3068638"/>
              <a:ext cx="2428875" cy="1957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2588" y="5013325"/>
              <a:ext cx="935037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15125" y="5373688"/>
              <a:ext cx="1944688" cy="18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pole tekstowe 11"/>
          <p:cNvSpPr txBox="1"/>
          <p:nvPr/>
        </p:nvSpPr>
        <p:spPr>
          <a:xfrm>
            <a:off x="7236296" y="3573016"/>
            <a:ext cx="13684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źródło:</a:t>
            </a:r>
            <a:endParaRPr lang="pl-PL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moc zainstalowana w elektrowniach pompowych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/>
              <a:t/>
            </a:r>
            <a:br>
              <a:rPr lang="pl-PL" sz="1600" b="1" dirty="0" smtClean="0"/>
            </a:br>
            <a:endParaRPr lang="pl-PL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6309320"/>
            <a:ext cx="857312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07504" y="6021288"/>
            <a:ext cx="8208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źródło: </a:t>
            </a:r>
            <a:r>
              <a:rPr lang="en-US" sz="1000" dirty="0" smtClean="0"/>
              <a:t> </a:t>
            </a:r>
            <a:r>
              <a:rPr lang="en-US" sz="1000" i="1" dirty="0" err="1" smtClean="0"/>
              <a:t>Atle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Harby</a:t>
            </a:r>
            <a:r>
              <a:rPr lang="en-US" sz="1000" i="1" dirty="0" smtClean="0"/>
              <a:t>, SINTEF Energy Research</a:t>
            </a:r>
            <a:r>
              <a:rPr lang="pl-PL" sz="1000" i="1" dirty="0" smtClean="0"/>
              <a:t>, </a:t>
            </a:r>
            <a:r>
              <a:rPr lang="pl-PL" sz="1000" dirty="0" smtClean="0"/>
              <a:t> </a:t>
            </a:r>
            <a:r>
              <a:rPr lang="pl-PL" sz="1000" dirty="0" err="1" smtClean="0"/>
              <a:t>Mechanical</a:t>
            </a:r>
            <a:r>
              <a:rPr lang="pl-PL" sz="1000" dirty="0" smtClean="0"/>
              <a:t> </a:t>
            </a:r>
            <a:r>
              <a:rPr lang="pl-PL" sz="1000" smtClean="0"/>
              <a:t>energy storage. </a:t>
            </a:r>
            <a:r>
              <a:rPr lang="pl-PL" sz="1000" dirty="0" smtClean="0"/>
              <a:t>Status and </a:t>
            </a:r>
            <a:r>
              <a:rPr lang="pl-PL" sz="1000" dirty="0" err="1" smtClean="0"/>
              <a:t>future</a:t>
            </a:r>
            <a:r>
              <a:rPr lang="pl-PL" sz="1000" dirty="0" smtClean="0"/>
              <a:t> development</a:t>
            </a:r>
            <a:endParaRPr lang="pl-PL" sz="1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12332" b="8395"/>
          <a:stretch>
            <a:fillRect/>
          </a:stretch>
        </p:blipFill>
        <p:spPr bwMode="auto">
          <a:xfrm>
            <a:off x="179512" y="1124744"/>
            <a:ext cx="7920880" cy="470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067944" y="1268760"/>
            <a:ext cx="4680520" cy="4873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600" b="1" dirty="0" smtClean="0">
                <a:solidFill>
                  <a:schemeClr val="tx2"/>
                </a:solidFill>
              </a:rPr>
              <a:t>Typowe parametry</a:t>
            </a:r>
          </a:p>
          <a:p>
            <a:pPr>
              <a:buNone/>
            </a:pPr>
            <a:r>
              <a:rPr lang="pl-PL" sz="1400" dirty="0" smtClean="0"/>
              <a:t>czas uruchamiania:</a:t>
            </a:r>
            <a:br>
              <a:rPr lang="pl-PL" sz="1400" dirty="0" smtClean="0"/>
            </a:br>
            <a:r>
              <a:rPr lang="pl-PL" sz="1400" dirty="0" smtClean="0"/>
              <a:t>pojedyncze minuty</a:t>
            </a:r>
          </a:p>
          <a:p>
            <a:pPr>
              <a:buNone/>
            </a:pPr>
            <a:r>
              <a:rPr lang="pl-PL" sz="1400" dirty="0" smtClean="0"/>
              <a:t>czas osiągania mocy maksymalnej:</a:t>
            </a:r>
            <a:br>
              <a:rPr lang="pl-PL" sz="1400" dirty="0" smtClean="0"/>
            </a:br>
            <a:r>
              <a:rPr lang="pl-PL" sz="1400" dirty="0" smtClean="0"/>
              <a:t>dziesiątki sekund</a:t>
            </a:r>
          </a:p>
          <a:p>
            <a:pPr>
              <a:buNone/>
            </a:pPr>
            <a:r>
              <a:rPr lang="pl-PL" sz="1400" dirty="0" smtClean="0"/>
              <a:t>zakres mocy instalowanych: </a:t>
            </a:r>
            <a:br>
              <a:rPr lang="pl-PL" sz="1400" dirty="0" smtClean="0"/>
            </a:br>
            <a:r>
              <a:rPr lang="pl-PL" sz="1400" dirty="0" smtClean="0"/>
              <a:t>50 ÷ 3000 MW</a:t>
            </a:r>
          </a:p>
          <a:p>
            <a:pPr>
              <a:buNone/>
            </a:pPr>
            <a:r>
              <a:rPr lang="pl-PL" sz="1400" dirty="0" smtClean="0"/>
              <a:t>zakres pojemności energetycznych zbiorników:</a:t>
            </a:r>
            <a:br>
              <a:rPr lang="pl-PL" sz="1400" dirty="0" smtClean="0"/>
            </a:br>
            <a:r>
              <a:rPr lang="pl-PL" sz="1400" dirty="0" smtClean="0"/>
              <a:t>0,4 ÷ 80 </a:t>
            </a:r>
            <a:r>
              <a:rPr lang="pl-PL" sz="1400" dirty="0" err="1" smtClean="0"/>
              <a:t>GWh</a:t>
            </a:r>
            <a:endParaRPr lang="pl-PL" sz="1400" dirty="0" smtClean="0"/>
          </a:p>
          <a:p>
            <a:pPr>
              <a:buNone/>
            </a:pPr>
            <a:r>
              <a:rPr lang="pl-PL" sz="1400" dirty="0" smtClean="0"/>
              <a:t>sprawność cyklu praca silnikowa/generatorowa:</a:t>
            </a:r>
            <a:br>
              <a:rPr lang="pl-PL" sz="1400" dirty="0" smtClean="0"/>
            </a:br>
            <a:r>
              <a:rPr lang="pl-PL" sz="1400" dirty="0" smtClean="0"/>
              <a:t>67 ÷ 84 %</a:t>
            </a:r>
          </a:p>
          <a:p>
            <a:pPr>
              <a:buNone/>
            </a:pPr>
            <a:r>
              <a:rPr lang="pl-PL" sz="1400" dirty="0" smtClean="0"/>
              <a:t>nakłady inwestycyjne:</a:t>
            </a:r>
            <a:br>
              <a:rPr lang="pl-PL" sz="1400" dirty="0" smtClean="0"/>
            </a:br>
            <a:r>
              <a:rPr lang="pl-PL" sz="1400" dirty="0" smtClean="0"/>
              <a:t>500 ÷ 1200 €/kW</a:t>
            </a:r>
            <a:br>
              <a:rPr lang="pl-PL" sz="1400" dirty="0" smtClean="0"/>
            </a:br>
            <a:r>
              <a:rPr lang="pl-PL" sz="1400" dirty="0" smtClean="0"/>
              <a:t>  10 ÷     60 €/kWh</a:t>
            </a:r>
          </a:p>
          <a:p>
            <a:pPr marL="0" indent="0">
              <a:buNone/>
            </a:pPr>
            <a:r>
              <a:rPr lang="pl-PL" sz="1400" b="1" dirty="0" smtClean="0">
                <a:solidFill>
                  <a:schemeClr val="tx2"/>
                </a:solidFill>
              </a:rPr>
              <a:t>Definicja:</a:t>
            </a:r>
          </a:p>
          <a:p>
            <a:pPr marL="0" indent="0">
              <a:buNone/>
            </a:pPr>
            <a:r>
              <a:rPr lang="pl-PL" sz="1400" i="1" dirty="0" smtClean="0"/>
              <a:t>Wartość obecna kosztu instalacji obejmuje </a:t>
            </a:r>
            <a:br>
              <a:rPr lang="pl-PL" sz="1400" i="1" dirty="0" smtClean="0"/>
            </a:br>
            <a:r>
              <a:rPr lang="pl-PL" sz="1400" i="1" dirty="0" smtClean="0"/>
              <a:t>koszty instalacji i wszystkie stałe </a:t>
            </a:r>
            <a:br>
              <a:rPr lang="pl-PL" sz="1400" i="1" dirty="0" smtClean="0"/>
            </a:br>
            <a:r>
              <a:rPr lang="pl-PL" sz="1400" i="1" dirty="0" smtClean="0"/>
              <a:t>oraz zmienne koszty utrzymania ruchu  </a:t>
            </a:r>
            <a:br>
              <a:rPr lang="pl-PL" sz="1400" i="1" dirty="0" smtClean="0"/>
            </a:br>
            <a:r>
              <a:rPr lang="pl-PL" sz="1400" i="1" dirty="0" smtClean="0"/>
              <a:t>przez cały </a:t>
            </a:r>
            <a:r>
              <a:rPr lang="pl-PL" sz="1400" i="1" smtClean="0"/>
              <a:t>czas eksploatacji.</a:t>
            </a:r>
            <a:endParaRPr lang="pl-PL" sz="1400" dirty="0" smtClean="0"/>
          </a:p>
          <a:p>
            <a:pPr>
              <a:buNone/>
            </a:pPr>
            <a:endParaRPr lang="pl-PL" sz="16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elektrownie pompowo-szczytowe</a:t>
            </a: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17032"/>
            <a:ext cx="3668939" cy="220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30102"/>
            <a:ext cx="3384376" cy="193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251520" y="6309320"/>
            <a:ext cx="78488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 SANDIA Report  2013-5131: </a:t>
            </a:r>
            <a:r>
              <a:rPr lang="en-US" sz="1050" i="1" dirty="0" smtClean="0"/>
              <a:t>DOE/EPRI 2013 Electricity Storage Handbook in Collaboration with NRECA </a:t>
            </a:r>
            <a:endParaRPr lang="pl-PL" sz="1100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elektrownie pompowo-szczytowe</a:t>
            </a: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115616" y="5805264"/>
            <a:ext cx="71287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</a:t>
            </a:r>
            <a:r>
              <a:rPr lang="en-US" sz="1050" dirty="0" smtClean="0"/>
              <a:t>Deane</a:t>
            </a:r>
            <a:r>
              <a:rPr lang="en-US" sz="1050" smtClean="0"/>
              <a:t>, J.P., B.P. </a:t>
            </a:r>
            <a:r>
              <a:rPr lang="en-US" sz="1050" dirty="0" smtClean="0"/>
              <a:t>Ó </a:t>
            </a:r>
            <a:r>
              <a:rPr lang="en-US" sz="1050" dirty="0" err="1" smtClean="0"/>
              <a:t>Gallachóir</a:t>
            </a:r>
            <a:r>
              <a:rPr lang="en-US" sz="1050" smtClean="0"/>
              <a:t>, E.J. McKeogh. 2010.</a:t>
            </a:r>
            <a:r>
              <a:rPr lang="pl-PL" sz="1050" dirty="0" smtClean="0"/>
              <a:t/>
            </a:r>
            <a:br>
              <a:rPr lang="pl-PL" sz="1050" dirty="0" smtClean="0"/>
            </a:br>
            <a:r>
              <a:rPr lang="en-US" sz="1050" dirty="0" smtClean="0"/>
              <a:t>„Techno-economic review of existing and new pumped</a:t>
            </a:r>
            <a:r>
              <a:rPr lang="pl-PL" sz="1050" dirty="0" smtClean="0"/>
              <a:t> </a:t>
            </a:r>
            <a:r>
              <a:rPr lang="en-US" sz="1050" dirty="0" smtClean="0"/>
              <a:t>hydro energy storage </a:t>
            </a:r>
            <a:r>
              <a:rPr lang="en-US" sz="1050" smtClean="0"/>
              <a:t>plant</a:t>
            </a:r>
            <a:r>
              <a:rPr lang="pl-PL" sz="1050" smtClean="0"/>
              <a:t>”</a:t>
            </a:r>
            <a:r>
              <a:rPr lang="en-US" sz="1050" smtClean="0"/>
              <a:t>.</a:t>
            </a:r>
            <a:r>
              <a:rPr lang="pl-PL" sz="1050" dirty="0" smtClean="0"/>
              <a:t/>
            </a:r>
            <a:br>
              <a:rPr lang="pl-PL" sz="1050" dirty="0" smtClean="0"/>
            </a:br>
            <a:r>
              <a:rPr lang="en-US" sz="1050" i="1" dirty="0" smtClean="0"/>
              <a:t>Renewable and Sustainable Energy Reviews 14 (4</a:t>
            </a:r>
            <a:r>
              <a:rPr lang="en-US" sz="1050" i="1" smtClean="0"/>
              <a:t>): 1293–1302. </a:t>
            </a:r>
            <a:r>
              <a:rPr lang="en-US" sz="1050" i="1" dirty="0" err="1" smtClean="0"/>
              <a:t>doi</a:t>
            </a:r>
            <a:r>
              <a:rPr lang="en-US" sz="1050" i="1" smtClean="0"/>
              <a:t>:</a:t>
            </a:r>
            <a:r>
              <a:rPr lang="pl-PL" sz="1050" i="1" smtClean="0"/>
              <a:t> </a:t>
            </a:r>
            <a:r>
              <a:rPr lang="pl-PL" sz="1050" smtClean="0"/>
              <a:t>10.1016/j.rser.2009.11.015</a:t>
            </a:r>
            <a:endParaRPr lang="pl-PL" sz="11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7467600" cy="417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70" y="2564904"/>
            <a:ext cx="4278338" cy="320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3550" y="116632"/>
            <a:ext cx="27241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 anchor="t" anchorCtr="0">
            <a:normAutofit/>
          </a:bodyPr>
          <a:lstStyle/>
          <a:p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zbiorniki elektrowni wodnych</a:t>
            </a:r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6891" y="2838647"/>
            <a:ext cx="1985963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3" y="6309320"/>
            <a:ext cx="857312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107504" y="6021288"/>
            <a:ext cx="8208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źródło: </a:t>
            </a:r>
            <a:r>
              <a:rPr lang="en-US" sz="1000" dirty="0" smtClean="0"/>
              <a:t> </a:t>
            </a:r>
            <a:r>
              <a:rPr lang="en-US" sz="1000" i="1" dirty="0" err="1" smtClean="0"/>
              <a:t>Atle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Harby</a:t>
            </a:r>
            <a:r>
              <a:rPr lang="en-US" sz="1000" i="1" dirty="0" smtClean="0"/>
              <a:t>, SINTEF Energy Research</a:t>
            </a:r>
            <a:r>
              <a:rPr lang="pl-PL" sz="1000" i="1" dirty="0" smtClean="0"/>
              <a:t>, </a:t>
            </a:r>
            <a:r>
              <a:rPr lang="pl-PL" sz="1000" dirty="0" smtClean="0"/>
              <a:t> </a:t>
            </a:r>
            <a:r>
              <a:rPr lang="pl-PL" sz="1000" dirty="0" err="1" smtClean="0"/>
              <a:t>Mechanical</a:t>
            </a:r>
            <a:r>
              <a:rPr lang="pl-PL" sz="1000" dirty="0" smtClean="0"/>
              <a:t> </a:t>
            </a:r>
            <a:r>
              <a:rPr lang="pl-PL" sz="1000" smtClean="0"/>
              <a:t>energy storage. </a:t>
            </a:r>
            <a:r>
              <a:rPr lang="pl-PL" sz="1000" dirty="0" smtClean="0"/>
              <a:t>Status and </a:t>
            </a:r>
            <a:r>
              <a:rPr lang="pl-PL" sz="1000" dirty="0" err="1" smtClean="0"/>
              <a:t>future</a:t>
            </a:r>
            <a:r>
              <a:rPr lang="pl-PL" sz="1000" dirty="0" smtClean="0"/>
              <a:t> development</a:t>
            </a:r>
            <a:endParaRPr lang="pl-PL" sz="10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1268760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Norwegia</a:t>
            </a:r>
            <a:r>
              <a:rPr lang="pl-PL" dirty="0" smtClean="0"/>
              <a:t>:</a:t>
            </a:r>
          </a:p>
          <a:p>
            <a:r>
              <a:rPr lang="pl-PL" dirty="0" smtClean="0"/>
              <a:t>&gt; </a:t>
            </a:r>
            <a:r>
              <a:rPr lang="en-US" dirty="0" smtClean="0"/>
              <a:t>100 </a:t>
            </a:r>
            <a:r>
              <a:rPr lang="pl-PL" dirty="0" smtClean="0"/>
              <a:t>zespołów dużych zbiorników</a:t>
            </a:r>
          </a:p>
          <a:p>
            <a:r>
              <a:rPr lang="pl-PL" dirty="0" smtClean="0"/>
              <a:t>&gt; </a:t>
            </a:r>
            <a:r>
              <a:rPr lang="en-US" dirty="0" smtClean="0"/>
              <a:t>20 </a:t>
            </a:r>
            <a:r>
              <a:rPr lang="pl-PL" dirty="0" smtClean="0"/>
              <a:t>zbiorników o pojemności ponad</a:t>
            </a:r>
            <a:r>
              <a:rPr lang="en-US" dirty="0" smtClean="0"/>
              <a:t> 100 </a:t>
            </a:r>
            <a:r>
              <a:rPr lang="pl-PL" dirty="0" smtClean="0"/>
              <a:t>k</a:t>
            </a:r>
            <a:r>
              <a:rPr lang="en-US" dirty="0" smtClean="0"/>
              <a:t>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endParaRPr lang="pl-PL" dirty="0" smtClean="0"/>
          </a:p>
          <a:p>
            <a:r>
              <a:rPr lang="pl-PL" dirty="0" smtClean="0"/>
              <a:t>   całkowita pojemność energetyczna: &gt;  </a:t>
            </a:r>
            <a:r>
              <a:rPr lang="en-US" dirty="0" smtClean="0"/>
              <a:t>85</a:t>
            </a:r>
            <a:r>
              <a:rPr lang="pl-PL" dirty="0" smtClean="0"/>
              <a:t> </a:t>
            </a:r>
            <a:r>
              <a:rPr lang="pl-PL" dirty="0" err="1" smtClean="0"/>
              <a:t>TWh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724128" y="3284984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Łączną pojemność energetyczną zbiorników elektrowni wodnych zbiornikowych i pompowych </a:t>
            </a:r>
            <a:br>
              <a:rPr lang="pl-PL" sz="1400" dirty="0" smtClean="0"/>
            </a:br>
            <a:r>
              <a:rPr lang="pl-PL" sz="1400" dirty="0" smtClean="0"/>
              <a:t>w Norwegii i Szwecji </a:t>
            </a:r>
            <a:br>
              <a:rPr lang="pl-PL" sz="1400" dirty="0" smtClean="0"/>
            </a:br>
            <a:r>
              <a:rPr lang="pl-PL" sz="1400" dirty="0" smtClean="0"/>
              <a:t>ocenia się na </a:t>
            </a:r>
            <a:r>
              <a:rPr lang="pl-PL" sz="1400" smtClean="0"/>
              <a:t>116 TWh.</a:t>
            </a:r>
            <a:endParaRPr lang="pl-PL" sz="1400" dirty="0" smtClean="0"/>
          </a:p>
          <a:p>
            <a:r>
              <a:rPr lang="pl-PL" sz="1400" dirty="0" smtClean="0"/>
              <a:t>Pojemność energetyczną</a:t>
            </a:r>
            <a:br>
              <a:rPr lang="pl-PL" sz="1400" dirty="0" smtClean="0"/>
            </a:br>
            <a:r>
              <a:rPr lang="pl-PL" sz="1400" dirty="0" smtClean="0"/>
              <a:t>zbiorników w Austrii i Szwajcarii</a:t>
            </a:r>
            <a:br>
              <a:rPr lang="pl-PL" sz="1400" dirty="0" smtClean="0"/>
            </a:br>
            <a:r>
              <a:rPr lang="pl-PL" sz="1400" dirty="0" smtClean="0"/>
              <a:t>ocenia się na </a:t>
            </a:r>
            <a:r>
              <a:rPr lang="pl-PL" sz="1400" smtClean="0"/>
              <a:t>12 TWh.</a:t>
            </a:r>
            <a:endParaRPr lang="pl-PL" sz="1400" dirty="0" smtClean="0"/>
          </a:p>
          <a:p>
            <a:endParaRPr lang="pl-PL" sz="1400" dirty="0" smtClean="0"/>
          </a:p>
          <a:p>
            <a:r>
              <a:rPr lang="pl-PL" sz="1200" dirty="0" smtClean="0"/>
              <a:t>Źródło: </a:t>
            </a:r>
          </a:p>
          <a:p>
            <a:r>
              <a:rPr lang="pl-PL" sz="1200" dirty="0" smtClean="0"/>
              <a:t>Obserwator przebudowy energetyki </a:t>
            </a:r>
            <a:br>
              <a:rPr lang="pl-PL" sz="1200" dirty="0" smtClean="0"/>
            </a:br>
            <a:r>
              <a:rPr lang="pl-PL" sz="1200" dirty="0" smtClean="0"/>
              <a:t>(</a:t>
            </a:r>
            <a:r>
              <a:rPr lang="pl-PL" sz="1200" dirty="0" err="1" smtClean="0"/>
              <a:t>EP-NI-WEK</a:t>
            </a:r>
            <a:r>
              <a:rPr lang="pl-PL" sz="1200" dirty="0" smtClean="0"/>
              <a:t>) nr 10/2015</a:t>
            </a:r>
            <a:endParaRPr lang="pl-PL" sz="1400" dirty="0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50" y="188640"/>
            <a:ext cx="7236296" cy="1143000"/>
          </a:xfrm>
        </p:spPr>
        <p:txBody>
          <a:bodyPr anchor="t" anchorCtr="0">
            <a:normAutofit/>
          </a:bodyPr>
          <a:lstStyle/>
          <a:p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 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energetyka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wodna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norwegii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energetyka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wiatrowa w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danii</a:t>
            </a:r>
            <a:endParaRPr lang="pl-PL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67"/>
          <a:stretch>
            <a:fillRect/>
          </a:stretch>
        </p:blipFill>
        <p:spPr bwMode="auto">
          <a:xfrm>
            <a:off x="0" y="1144367"/>
            <a:ext cx="8676456" cy="571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1403648" y="6381328"/>
            <a:ext cx="7272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 smtClean="0">
                <a:solidFill>
                  <a:schemeClr val="bg1"/>
                </a:solidFill>
              </a:rPr>
              <a:t>Atle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000" i="1" dirty="0" err="1" smtClean="0">
                <a:solidFill>
                  <a:schemeClr val="bg1"/>
                </a:solidFill>
              </a:rPr>
              <a:t>Harby</a:t>
            </a:r>
            <a:r>
              <a:rPr lang="en-US" sz="1000" i="1" dirty="0" smtClean="0">
                <a:solidFill>
                  <a:schemeClr val="bg1"/>
                </a:solidFill>
              </a:rPr>
              <a:t>, SINTEF Energy Research</a:t>
            </a:r>
            <a:r>
              <a:rPr lang="pl-PL" sz="1000" i="1" dirty="0" smtClean="0">
                <a:solidFill>
                  <a:schemeClr val="bg1"/>
                </a:solidFill>
              </a:rPr>
              <a:t>, </a:t>
            </a:r>
            <a:r>
              <a:rPr lang="pl-PL" sz="1000" dirty="0" smtClean="0">
                <a:solidFill>
                  <a:schemeClr val="bg1"/>
                </a:solidFill>
              </a:rPr>
              <a:t> </a:t>
            </a:r>
            <a:r>
              <a:rPr lang="pl-PL" sz="1000" dirty="0" err="1" smtClean="0">
                <a:solidFill>
                  <a:schemeClr val="bg1"/>
                </a:solidFill>
              </a:rPr>
              <a:t>Mechanical</a:t>
            </a:r>
            <a:r>
              <a:rPr lang="pl-PL" sz="1000" dirty="0" smtClean="0">
                <a:solidFill>
                  <a:schemeClr val="bg1"/>
                </a:solidFill>
              </a:rPr>
              <a:t> </a:t>
            </a:r>
            <a:r>
              <a:rPr lang="pl-PL" sz="1000" smtClean="0">
                <a:solidFill>
                  <a:schemeClr val="bg1"/>
                </a:solidFill>
              </a:rPr>
              <a:t>energy storage. </a:t>
            </a:r>
            <a:r>
              <a:rPr lang="pl-PL" sz="1000" dirty="0" smtClean="0">
                <a:solidFill>
                  <a:schemeClr val="bg1"/>
                </a:solidFill>
              </a:rPr>
              <a:t>Status and </a:t>
            </a:r>
            <a:r>
              <a:rPr lang="pl-PL" sz="1000" dirty="0" err="1" smtClean="0">
                <a:solidFill>
                  <a:schemeClr val="bg1"/>
                </a:solidFill>
              </a:rPr>
              <a:t>future</a:t>
            </a:r>
            <a:r>
              <a:rPr lang="pl-PL" sz="1000" dirty="0" smtClean="0">
                <a:solidFill>
                  <a:schemeClr val="bg1"/>
                </a:solidFill>
              </a:rPr>
              <a:t> development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16893" y="1052736"/>
            <a:ext cx="14401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>
            <a:noAutofit/>
          </a:bodyPr>
          <a:lstStyle/>
          <a:p>
            <a:pPr algn="r"/>
            <a:r>
              <a:rPr lang="pl-PL" sz="1600" b="1" dirty="0" smtClean="0"/>
              <a:t>Hydroelektrownie </a:t>
            </a:r>
            <a:br>
              <a:rPr lang="pl-PL" sz="1600" b="1" dirty="0" smtClean="0"/>
            </a:br>
            <a:r>
              <a:rPr lang="pl-PL" sz="1600" b="1" dirty="0" smtClean="0"/>
              <a:t>jako kompensacyjne źródło energii odnawialnej </a:t>
            </a:r>
            <a:br>
              <a:rPr lang="pl-PL" sz="1600" b="1" dirty="0" smtClean="0"/>
            </a:br>
            <a:r>
              <a:rPr lang="pl-PL" sz="1600" b="1" dirty="0" smtClean="0"/>
              <a:t>w krajach o bardziej różnorodnym systemie OZE </a:t>
            </a:r>
            <a:br>
              <a:rPr lang="pl-PL" sz="1600" b="1" dirty="0" smtClean="0"/>
            </a:br>
            <a:r>
              <a:rPr lang="pl-PL" sz="1600" b="1" dirty="0" smtClean="0"/>
              <a:t>opartym na energetyce wiatrowej i słonecznej</a:t>
            </a:r>
            <a:endParaRPr lang="pl-PL" sz="1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sz="2000" dirty="0" smtClean="0"/>
              <a:t>Problem kompensacji fluktuacji mocy w sieciach elektroenergetycznych z niestabilnymi źródłami energii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Wybrane technologie magazynowania energii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Współczesne trendy rozwojowe hydroenergetyki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Przykłady sieci z dużym udziałem niestabilnych źródeł energii, </a:t>
            </a:r>
            <a:br>
              <a:rPr lang="pl-PL" sz="2000" dirty="0" smtClean="0"/>
            </a:br>
            <a:r>
              <a:rPr lang="pl-PL" sz="2000" dirty="0" smtClean="0"/>
              <a:t>stabilizowanych przy użyciu elektrowni wodnych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Informacje o energetyce wodnej w Polsce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Istniejące i potencjalne możliwości kompensacji fluktuacji mocy wywołanych niestabilnymi źródłami energii w Polsce </a:t>
            </a:r>
            <a:br>
              <a:rPr lang="pl-PL" sz="2000" dirty="0" smtClean="0"/>
            </a:br>
            <a:r>
              <a:rPr lang="pl-PL" sz="2000" dirty="0" smtClean="0"/>
              <a:t>w oparciu krajową hydroenergetykę</a:t>
            </a:r>
          </a:p>
          <a:p>
            <a:pPr>
              <a:spcAft>
                <a:spcPts val="600"/>
              </a:spcAft>
            </a:pPr>
            <a:r>
              <a:rPr lang="pl-PL" sz="2000" dirty="0" smtClean="0"/>
              <a:t>Podsumowanie</a:t>
            </a:r>
            <a:endParaRPr lang="pl-PL" sz="2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3492" y="4365104"/>
            <a:ext cx="3037662" cy="232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niekonwencjonalne zespoły pompowo-szczytowe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37112"/>
            <a:ext cx="5472608" cy="157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00808"/>
            <a:ext cx="2952327" cy="264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b="1702"/>
          <a:stretch>
            <a:fillRect/>
          </a:stretch>
        </p:blipFill>
        <p:spPr bwMode="auto">
          <a:xfrm>
            <a:off x="3923928" y="1261824"/>
            <a:ext cx="4176464" cy="166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996952"/>
            <a:ext cx="4004320" cy="120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611560" y="616530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źródło: </a:t>
            </a:r>
            <a:r>
              <a:rPr lang="de-DE" sz="1000" dirty="0" smtClean="0"/>
              <a:t>Markus Aufleger, Barbara </a:t>
            </a:r>
            <a:r>
              <a:rPr lang="de-DE" sz="1000" dirty="0" err="1" smtClean="0"/>
              <a:t>Brinkmeier</a:t>
            </a:r>
            <a:r>
              <a:rPr lang="de-DE" sz="1000" dirty="0" smtClean="0"/>
              <a:t>, Robert Klar und Valerie </a:t>
            </a:r>
            <a:r>
              <a:rPr lang="de-DE" sz="1000" dirty="0" err="1" smtClean="0"/>
              <a:t>Neisch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pl-PL" sz="1000" dirty="0" smtClean="0"/>
              <a:t> </a:t>
            </a:r>
            <a:r>
              <a:rPr lang="pl-PL" sz="1000" dirty="0" err="1" smtClean="0"/>
              <a:t>Wasser</a:t>
            </a:r>
            <a:r>
              <a:rPr lang="pl-PL" sz="1000" dirty="0" smtClean="0"/>
              <a:t> </a:t>
            </a:r>
            <a:r>
              <a:rPr lang="pl-PL" sz="1000" dirty="0" err="1" smtClean="0"/>
              <a:t>als</a:t>
            </a:r>
            <a:r>
              <a:rPr lang="pl-PL" sz="1000" dirty="0" smtClean="0"/>
              <a:t> </a:t>
            </a:r>
            <a:r>
              <a:rPr lang="pl-PL" sz="1000" dirty="0" err="1" smtClean="0"/>
              <a:t>Energiespeicher</a:t>
            </a:r>
            <a:r>
              <a:rPr lang="pl-PL" sz="1000" dirty="0" smtClean="0"/>
              <a:t> – </a:t>
            </a:r>
            <a:r>
              <a:rPr lang="pl-PL" sz="1000" dirty="0" err="1" smtClean="0"/>
              <a:t>neue</a:t>
            </a:r>
            <a:r>
              <a:rPr lang="pl-PL" sz="1000" dirty="0" smtClean="0"/>
              <a:t> </a:t>
            </a:r>
            <a:r>
              <a:rPr lang="pl-PL" sz="1000" dirty="0" err="1" smtClean="0"/>
              <a:t>Ideen</a:t>
            </a:r>
            <a:r>
              <a:rPr lang="pl-PL" sz="1000" dirty="0" smtClean="0"/>
              <a:t> </a:t>
            </a:r>
            <a:r>
              <a:rPr lang="pl-PL" sz="1000" dirty="0" err="1" smtClean="0"/>
              <a:t>und</a:t>
            </a:r>
            <a:r>
              <a:rPr lang="pl-PL" sz="1000" dirty="0" smtClean="0"/>
              <a:t> </a:t>
            </a:r>
            <a:r>
              <a:rPr lang="pl-PL" sz="1000" dirty="0" err="1" smtClean="0"/>
              <a:t>Konzepte</a:t>
            </a:r>
            <a:r>
              <a:rPr lang="pl-PL" sz="1000" dirty="0" smtClean="0"/>
              <a:t>, WASSERWIRTSCHAFT 7-8 | 2012 </a:t>
            </a:r>
            <a:br>
              <a:rPr lang="pl-PL" sz="1000" dirty="0" smtClean="0"/>
            </a:br>
            <a:endParaRPr lang="pl-PL" sz="1000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>
          <a:xfrm>
            <a:off x="7884368" y="4653136"/>
            <a:ext cx="609600" cy="521208"/>
          </a:xfrm>
        </p:spPr>
        <p:txBody>
          <a:bodyPr/>
          <a:lstStyle/>
          <a:p>
            <a:fld id="{A72D6B5F-F2FD-4082-98C9-F7D99E2A3F20}" type="slidenum">
              <a:rPr lang="pl-PL" smtClean="0"/>
              <a:pPr/>
              <a:t>20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zasobniki powietrza sprężonego 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(CAES)</a:t>
            </a:r>
            <a:b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22624"/>
            <a:ext cx="5688632" cy="424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7355" y="3476997"/>
            <a:ext cx="282110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zawartości 8"/>
          <p:cNvSpPr txBox="1">
            <a:spLocks/>
          </p:cNvSpPr>
          <p:nvPr/>
        </p:nvSpPr>
        <p:spPr>
          <a:xfrm>
            <a:off x="6199609" y="1196752"/>
            <a:ext cx="2304256" cy="2304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Typowe parametry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moce instalowane: </a:t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÷ 400 MW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pojemności energetyczne :</a:t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0,4 ÷ 2 </a:t>
            </a:r>
            <a:r>
              <a:rPr kumimoji="0" lang="pl-P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GWh</a:t>
            </a:r>
            <a:endParaRPr kumimoji="0" lang="pl-P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sprawność cyklu :</a:t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42 ÷ 54 %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nakłady inwestycyjne:</a:t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500 ÷ 700 €/</a:t>
            </a:r>
            <a:r>
              <a:rPr kumimoji="0" lang="pl-P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kW</a:t>
            </a: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31 ÷   70 €/</a:t>
            </a:r>
            <a:r>
              <a:rPr kumimoji="0" lang="pl-P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kWh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1520" y="6309320"/>
            <a:ext cx="77768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 SANDIA Report  2013-5131: </a:t>
            </a:r>
            <a:r>
              <a:rPr lang="en-US" sz="1050" i="1" dirty="0" smtClean="0"/>
              <a:t>DOE/EPRI 2013 Electricity Storage Handbook in Collaboration with NRECA </a:t>
            </a:r>
            <a:endParaRPr lang="pl-PL" sz="11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9512" y="558924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/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Mistral" pitchFamily="66" charset="0"/>
              </a:rPr>
              <a:t>Uwaga: Sprawność cyklu może zostać podwyższona nawet do 70 %</a:t>
            </a:r>
            <a:b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Mistral" pitchFamily="66" charset="0"/>
              </a:rPr>
            </a:b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Mistral" pitchFamily="66" charset="0"/>
              </a:rPr>
              <a:t>w układach ze sprężaniem adiabatycznym (</a:t>
            </a:r>
            <a:r>
              <a:rPr lang="pl-PL" dirty="0" err="1" smtClean="0">
                <a:solidFill>
                  <a:schemeClr val="accent6">
                    <a:lumMod val="50000"/>
                  </a:schemeClr>
                </a:solidFill>
                <a:latin typeface="Mistral" pitchFamily="66" charset="0"/>
              </a:rPr>
              <a:t>AA-CAES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Mistral" pitchFamily="66" charset="0"/>
              </a:rPr>
              <a:t>) </a:t>
            </a:r>
            <a:endParaRPr lang="pl-PL" dirty="0">
              <a:solidFill>
                <a:schemeClr val="accent6">
                  <a:lumMod val="50000"/>
                </a:schemeClr>
              </a:solidFill>
              <a:latin typeface="Mistral" pitchFamily="66" charset="0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/>
              <a:t>Wybrane technologie magazynowania energii</a:t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baterie sodowo-siarkowe</a:t>
            </a: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ymbol zastępczy zawartości 8"/>
          <p:cNvSpPr txBox="1">
            <a:spLocks/>
          </p:cNvSpPr>
          <p:nvPr/>
        </p:nvSpPr>
        <p:spPr>
          <a:xfrm>
            <a:off x="6012160" y="2276872"/>
            <a:ext cx="2448272" cy="2304256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Typowe parametry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moce instalowane: </a:t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÷ 10 MW (nawet 160 MW)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czas zasilania:</a:t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÷ 7 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sprawność cyklu :</a:t>
            </a:r>
            <a:b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86% (DC)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trwałość: 4500 cykli lub 15 lat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1520" y="6309320"/>
            <a:ext cx="7632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źródło:  SANDIA Report  2013-5131: </a:t>
            </a:r>
            <a:r>
              <a:rPr lang="en-US" sz="1050" i="1" dirty="0" smtClean="0"/>
              <a:t>DOE/EPRI 2013 Electricity Storage Handbook in Collaboration with NRECA </a:t>
            </a:r>
            <a:endParaRPr lang="pl-PL" sz="1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05447"/>
            <a:ext cx="5152948" cy="325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06202"/>
            <a:ext cx="3093865" cy="241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539552" y="558924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/>
            <a:r>
              <a:rPr lang="pl-PL" dirty="0" smtClean="0">
                <a:solidFill>
                  <a:srgbClr val="800000"/>
                </a:solidFill>
                <a:latin typeface="Mistral" pitchFamily="66" charset="0"/>
              </a:rPr>
              <a:t>Uwaga: Wysoka temperatura rozładowania (300 do </a:t>
            </a:r>
            <a:r>
              <a:rPr lang="pl-PL" smtClean="0">
                <a:solidFill>
                  <a:srgbClr val="800000"/>
                </a:solidFill>
                <a:latin typeface="Mistral" pitchFamily="66" charset="0"/>
              </a:rPr>
              <a:t>350°C). </a:t>
            </a:r>
            <a:r>
              <a:rPr lang="pl-PL" dirty="0" smtClean="0">
                <a:solidFill>
                  <a:srgbClr val="800000"/>
                </a:solidFill>
                <a:latin typeface="Mistral" pitchFamily="66" charset="0"/>
              </a:rPr>
              <a:t/>
            </a:r>
            <a:br>
              <a:rPr lang="pl-PL" dirty="0" smtClean="0">
                <a:solidFill>
                  <a:srgbClr val="800000"/>
                </a:solidFill>
                <a:latin typeface="Mistral" pitchFamily="66" charset="0"/>
              </a:rPr>
            </a:br>
            <a:r>
              <a:rPr lang="pl-PL" dirty="0" smtClean="0">
                <a:solidFill>
                  <a:srgbClr val="800000"/>
                </a:solidFill>
                <a:latin typeface="Mistral" pitchFamily="66" charset="0"/>
              </a:rPr>
              <a:t>Niebezpieczne materiały </a:t>
            </a:r>
            <a:r>
              <a:rPr lang="pl-PL" smtClean="0">
                <a:solidFill>
                  <a:srgbClr val="800000"/>
                </a:solidFill>
                <a:latin typeface="Mistral" pitchFamily="66" charset="0"/>
              </a:rPr>
              <a:t>(np. </a:t>
            </a:r>
            <a:r>
              <a:rPr lang="pl-PL" dirty="0" smtClean="0">
                <a:solidFill>
                  <a:srgbClr val="800000"/>
                </a:solidFill>
                <a:latin typeface="Mistral" pitchFamily="66" charset="0"/>
              </a:rPr>
              <a:t>ciekły sód)</a:t>
            </a:r>
            <a:endParaRPr lang="pl-PL" dirty="0">
              <a:solidFill>
                <a:srgbClr val="800000"/>
              </a:solidFill>
              <a:latin typeface="Mistral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293096"/>
            <a:ext cx="2736304" cy="15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ymbol zastępczy zawartości 9"/>
          <p:cNvGraphicFramePr>
            <a:graphicFrameLocks noGrp="1"/>
          </p:cNvGraphicFramePr>
          <p:nvPr>
            <p:ph sz="quarter" idx="1"/>
          </p:nvPr>
        </p:nvGraphicFramePr>
        <p:xfrm>
          <a:off x="467544" y="1196752"/>
          <a:ext cx="7848873" cy="326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482"/>
                <a:gridCol w="681161"/>
                <a:gridCol w="1024846"/>
                <a:gridCol w="1024846"/>
                <a:gridCol w="1024846"/>
                <a:gridCol w="1024846"/>
                <a:gridCol w="1024846"/>
              </a:tblGrid>
              <a:tr h="362640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" pitchFamily="34" charset="0"/>
                          <a:cs typeface="Arial" pitchFamily="34" charset="0"/>
                        </a:rPr>
                        <a:t>Technologia</a:t>
                      </a:r>
                      <a:endParaRPr lang="pl-PL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0" dirty="0" smtClean="0">
                          <a:latin typeface="Arial" pitchFamily="34" charset="0"/>
                          <a:cs typeface="Arial" pitchFamily="34" charset="0"/>
                        </a:rPr>
                        <a:t>ESP</a:t>
                      </a:r>
                      <a:endParaRPr lang="pl-PL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0" dirty="0" smtClean="0">
                          <a:latin typeface="Arial" pitchFamily="34" charset="0"/>
                          <a:cs typeface="Arial" pitchFamily="34" charset="0"/>
                        </a:rPr>
                        <a:t>CAES</a:t>
                      </a:r>
                      <a:endParaRPr lang="pl-PL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0" dirty="0" err="1" smtClean="0">
                          <a:latin typeface="Arial" pitchFamily="34" charset="0"/>
                          <a:cs typeface="Arial" pitchFamily="34" charset="0"/>
                        </a:rPr>
                        <a:t>AA-CAES</a:t>
                      </a:r>
                      <a:endParaRPr lang="pl-PL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pl-PL" sz="14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l-PL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" pitchFamily="34" charset="0"/>
                          <a:cs typeface="Arial" pitchFamily="34" charset="0"/>
                        </a:rPr>
                        <a:t>CH</a:t>
                      </a:r>
                      <a:r>
                        <a:rPr lang="pl-PL" sz="1400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l-PL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latin typeface="Arial Narrow" pitchFamily="34" charset="0"/>
                        </a:rPr>
                        <a:t>Parametry techniczne</a:t>
                      </a:r>
                      <a:endParaRPr lang="pl-PL" sz="1400" b="1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pl-PL" sz="1400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pl-PL" sz="1400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pl-PL" sz="1400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pl-PL" sz="1400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pl-PL" sz="1400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pl-PL" sz="1400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Moc przyłączeniowa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50 ÷ 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100÷400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100÷400</a:t>
                      </a:r>
                      <a:endParaRPr kumimoji="0" lang="pl-PL" sz="1400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50÷400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100÷400</a:t>
                      </a:r>
                    </a:p>
                  </a:txBody>
                  <a:tcPr anchor="ctr"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Pojemność energetyczna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 err="1" smtClean="0">
                          <a:latin typeface="Arial Narrow" pitchFamily="34" charset="0"/>
                        </a:rPr>
                        <a:t>GWh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smtClean="0">
                          <a:latin typeface="Arial Narrow" pitchFamily="34" charset="0"/>
                        </a:rPr>
                        <a:t>0,4 ÷ 80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0,4 ÷ 2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0,5 ÷ 2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&gt; 1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&gt;1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Sprawność cyklu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%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67 ÷ 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42 ÷ 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60 ÷ 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19 ÷ 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16 ÷ 39</a:t>
                      </a:r>
                    </a:p>
                  </a:txBody>
                  <a:tcPr anchor="ctr"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Trwałość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lata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30 ÷ 50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20 ÷ 30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20 ÷ 30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20 ÷ 30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20 ÷ 30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latin typeface="Arial Narrow" pitchFamily="34" charset="0"/>
                        </a:rPr>
                        <a:t>Nakłady inwestycyjne</a:t>
                      </a:r>
                      <a:endParaRPr lang="pl-PL" sz="1400" b="1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na</a:t>
                      </a:r>
                      <a:r>
                        <a:rPr lang="pl-PL" sz="1400" baseline="0" dirty="0" smtClean="0">
                          <a:latin typeface="Arial Narrow" pitchFamily="34" charset="0"/>
                        </a:rPr>
                        <a:t> jednostkę mocy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€/</a:t>
                      </a:r>
                      <a:r>
                        <a:rPr kumimoji="0" lang="pl-PL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kW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500 ÷ 1200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500 ÷ 700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750 ÷ 900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850 ÷ 1600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Arial Narrow" pitchFamily="34" charset="0"/>
                        </a:rPr>
                        <a:t>1300 ÷ 2600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362640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Arial Narrow" pitchFamily="34" charset="0"/>
                        </a:rPr>
                        <a:t>na jednostkę pojemności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€/</a:t>
                      </a:r>
                      <a:r>
                        <a:rPr kumimoji="0" lang="pl-PL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+mn-cs"/>
                        </a:rPr>
                        <a:t>kWh</a:t>
                      </a:r>
                      <a:endParaRPr lang="pl-PL" sz="1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10 ÷ 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31 ÷ 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40 ÷ 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pl-PL" sz="1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0,15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850106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zestawienie parametrów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51520" y="630932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źródło:  </a:t>
            </a:r>
            <a:r>
              <a:rPr lang="pl-PL" sz="1000" dirty="0" err="1" smtClean="0"/>
              <a:t>Wasserkraft</a:t>
            </a:r>
            <a:r>
              <a:rPr lang="pl-PL" sz="1000" dirty="0" smtClean="0"/>
              <a:t> </a:t>
            </a:r>
            <a:r>
              <a:rPr lang="pl-PL" sz="1000" err="1" smtClean="0"/>
              <a:t>als</a:t>
            </a:r>
            <a:r>
              <a:rPr lang="pl-PL" sz="1000" smtClean="0"/>
              <a:t> Energiespeicher. </a:t>
            </a:r>
            <a:r>
              <a:rPr lang="de-DE" sz="1000" dirty="0" smtClean="0"/>
              <a:t>Bewertung des Pumpspeicherbedarfes und von alternativen Maßnahmen zur Integration</a:t>
            </a:r>
          </a:p>
          <a:p>
            <a:r>
              <a:rPr lang="de-DE" sz="1000" dirty="0" smtClean="0"/>
              <a:t>eines hohen Erneuerbaren-Anteils in Österreich </a:t>
            </a:r>
            <a:r>
              <a:rPr lang="de-DE" sz="1000" smtClean="0"/>
              <a:t>und Deutschland</a:t>
            </a:r>
            <a:r>
              <a:rPr lang="pl-PL" sz="1000" smtClean="0"/>
              <a:t>.</a:t>
            </a:r>
            <a:r>
              <a:rPr lang="de-DE" sz="1000" smtClean="0"/>
              <a:t> </a:t>
            </a:r>
            <a:r>
              <a:rPr lang="pl-PL" sz="1000" dirty="0" err="1" smtClean="0"/>
              <a:t>Projektnummer</a:t>
            </a:r>
            <a:r>
              <a:rPr lang="pl-PL" sz="1000" smtClean="0"/>
              <a:t>: 834674. </a:t>
            </a:r>
            <a:r>
              <a:rPr lang="pl-PL" sz="1000" dirty="0" smtClean="0"/>
              <a:t>NEUE ENERGIEN 2020 </a:t>
            </a:r>
            <a:r>
              <a:rPr lang="pl-PL" sz="1000" dirty="0" err="1" smtClean="0"/>
              <a:t>Publizierbarer</a:t>
            </a:r>
            <a:r>
              <a:rPr lang="pl-PL" sz="1000" dirty="0" smtClean="0"/>
              <a:t> </a:t>
            </a:r>
            <a:r>
              <a:rPr lang="pl-PL" sz="1000" dirty="0" err="1" smtClean="0"/>
              <a:t>Endbericht</a:t>
            </a:r>
            <a:endParaRPr lang="pl-PL" sz="10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39552" y="458112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Komentarz</a:t>
            </a:r>
            <a:r>
              <a:rPr lang="pl-PL" sz="1600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: Zbiorniki klasycznych elektrowni wodnych są obiektami wielozadaniowymi i dlatego rzadko są obecne w zestawieniach dotyczących </a:t>
            </a:r>
            <a:r>
              <a:rPr lang="pl-PL" sz="160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magazynów energii. </a:t>
            </a:r>
            <a:r>
              <a:rPr lang="pl-PL" sz="1600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Nakłady na jednostkę mocy instalowanej są z reguły kilkakrotnie wyższe niż w </a:t>
            </a:r>
            <a:r>
              <a:rPr lang="pl-PL" sz="160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elektrowniach  pompowych. </a:t>
            </a:r>
            <a:r>
              <a:rPr lang="pl-PL" sz="1600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Nakłady na jednostkę pojemności  energetycznej zależą </a:t>
            </a:r>
            <a:br>
              <a:rPr lang="pl-PL" sz="1600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od pojemności zbiornika i mogą być </a:t>
            </a:r>
            <a:r>
              <a:rPr lang="pl-PL" sz="160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wielokrotnie niższe. </a:t>
            </a:r>
            <a:r>
              <a:rPr lang="pl-PL" sz="1600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Sprawność cyklu wynosi praktycznie 100 %, gdyż magazynowanie polega tylko na czasowym obniżeniu </a:t>
            </a:r>
            <a:r>
              <a:rPr lang="pl-PL" sz="160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mocy generacyjnej. </a:t>
            </a:r>
            <a:r>
              <a:rPr lang="pl-PL" sz="1600" dirty="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Straty energetyczne wynikać mogą jedynie z wymuszonego ruchu poza optymalnym </a:t>
            </a:r>
            <a:r>
              <a:rPr lang="pl-PL" sz="1600" smtClean="0">
                <a:solidFill>
                  <a:schemeClr val="tx2"/>
                </a:solidFill>
                <a:latin typeface="Mistral" pitchFamily="66" charset="0"/>
                <a:cs typeface="Times New Roman" pitchFamily="18" charset="0"/>
              </a:rPr>
              <a:t>punktem pracy.</a:t>
            </a:r>
            <a:endParaRPr lang="pl-PL" sz="1600" dirty="0">
              <a:solidFill>
                <a:schemeClr val="tx2"/>
              </a:solidFill>
              <a:latin typeface="Mistral" pitchFamily="66" charset="0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Wybrane technologie magazynowania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aspekty ekonomiczne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7467600" cy="479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3" y="6309320"/>
            <a:ext cx="857312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1331640" y="6381328"/>
            <a:ext cx="8208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 smtClean="0"/>
              <a:t>    </a:t>
            </a:r>
            <a:r>
              <a:rPr lang="en-US" sz="1000" i="1" dirty="0" err="1" smtClean="0">
                <a:solidFill>
                  <a:schemeClr val="bg1"/>
                </a:solidFill>
              </a:rPr>
              <a:t>Atle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000" i="1" dirty="0" err="1" smtClean="0">
                <a:solidFill>
                  <a:schemeClr val="bg1"/>
                </a:solidFill>
              </a:rPr>
              <a:t>Harby</a:t>
            </a:r>
            <a:r>
              <a:rPr lang="en-US" sz="1000" i="1" dirty="0" smtClean="0">
                <a:solidFill>
                  <a:schemeClr val="bg1"/>
                </a:solidFill>
              </a:rPr>
              <a:t>, SINTEF Energy Research</a:t>
            </a:r>
            <a:r>
              <a:rPr lang="pl-PL" sz="1000" i="1" dirty="0" smtClean="0">
                <a:solidFill>
                  <a:schemeClr val="bg1"/>
                </a:solidFill>
              </a:rPr>
              <a:t>, </a:t>
            </a:r>
            <a:r>
              <a:rPr lang="pl-PL" sz="1000" dirty="0" smtClean="0">
                <a:solidFill>
                  <a:schemeClr val="bg1"/>
                </a:solidFill>
              </a:rPr>
              <a:t> </a:t>
            </a:r>
            <a:r>
              <a:rPr lang="pl-PL" sz="1000" dirty="0" err="1" smtClean="0">
                <a:solidFill>
                  <a:schemeClr val="bg1"/>
                </a:solidFill>
              </a:rPr>
              <a:t>Mechanical</a:t>
            </a:r>
            <a:r>
              <a:rPr lang="pl-PL" sz="1000" dirty="0" smtClean="0">
                <a:solidFill>
                  <a:schemeClr val="bg1"/>
                </a:solidFill>
              </a:rPr>
              <a:t> </a:t>
            </a:r>
            <a:r>
              <a:rPr lang="pl-PL" sz="1000" smtClean="0">
                <a:solidFill>
                  <a:schemeClr val="bg1"/>
                </a:solidFill>
              </a:rPr>
              <a:t>energy storage. </a:t>
            </a:r>
            <a:r>
              <a:rPr lang="pl-PL" sz="1000" dirty="0" smtClean="0">
                <a:solidFill>
                  <a:schemeClr val="bg1"/>
                </a:solidFill>
              </a:rPr>
              <a:t>Status and </a:t>
            </a:r>
            <a:r>
              <a:rPr lang="pl-PL" sz="1000" dirty="0" err="1" smtClean="0">
                <a:solidFill>
                  <a:schemeClr val="bg1"/>
                </a:solidFill>
              </a:rPr>
              <a:t>future</a:t>
            </a:r>
            <a:r>
              <a:rPr lang="pl-PL" sz="1000" dirty="0" smtClean="0">
                <a:solidFill>
                  <a:schemeClr val="bg1"/>
                </a:solidFill>
              </a:rPr>
              <a:t> development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511014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67600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/>
              <a:t>Współczesne trendy rozwojowe hydroenergetyki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endParaRPr lang="pl-PL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429"/>
          <a:stretch>
            <a:fillRect/>
          </a:stretch>
        </p:blipFill>
        <p:spPr bwMode="auto">
          <a:xfrm>
            <a:off x="323528" y="3419536"/>
            <a:ext cx="4968552" cy="329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6263" y="1916832"/>
            <a:ext cx="518049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67600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Współczesne trendy rozwojowe hydroenergetyki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endParaRPr lang="pl-PL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6264695" cy="354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5940152" y="3140968"/>
            <a:ext cx="2736304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Arial Narrow" pitchFamily="34" charset="0"/>
              </a:rPr>
              <a:t>źródło</a:t>
            </a:r>
            <a:r>
              <a:rPr lang="pl-PL" sz="1000" smtClean="0">
                <a:latin typeface="Arial Narrow" pitchFamily="34" charset="0"/>
              </a:rPr>
              <a:t>: J.P. </a:t>
            </a:r>
            <a:r>
              <a:rPr lang="pl-PL" sz="1000" dirty="0" err="1" smtClean="0">
                <a:latin typeface="Arial Narrow" pitchFamily="34" charset="0"/>
              </a:rPr>
              <a:t>Deane</a:t>
            </a:r>
            <a:r>
              <a:rPr lang="pl-PL" sz="1000" dirty="0" smtClean="0">
                <a:latin typeface="Arial Narrow" pitchFamily="34" charset="0"/>
              </a:rPr>
              <a:t> </a:t>
            </a:r>
            <a:r>
              <a:rPr lang="pl-PL" sz="1000" smtClean="0">
                <a:latin typeface="Arial Narrow" pitchFamily="34" charset="0"/>
              </a:rPr>
              <a:t>, B.P. </a:t>
            </a:r>
            <a:r>
              <a:rPr lang="pl-PL" sz="1000" dirty="0" err="1" smtClean="0">
                <a:latin typeface="Arial Narrow" pitchFamily="34" charset="0"/>
              </a:rPr>
              <a:t>O´Gallacho´ir</a:t>
            </a:r>
            <a:r>
              <a:rPr lang="pl-PL" sz="1000" smtClean="0">
                <a:latin typeface="Arial Narrow" pitchFamily="34" charset="0"/>
              </a:rPr>
              <a:t>, E.J. </a:t>
            </a:r>
            <a:r>
              <a:rPr lang="pl-PL" sz="1000" dirty="0" err="1" smtClean="0">
                <a:latin typeface="Arial Narrow" pitchFamily="34" charset="0"/>
              </a:rPr>
              <a:t>McKeogh</a:t>
            </a:r>
            <a:r>
              <a:rPr lang="pl-PL" sz="1000" dirty="0" smtClean="0">
                <a:latin typeface="Arial Narrow" pitchFamily="34" charset="0"/>
              </a:rPr>
              <a:t>: </a:t>
            </a:r>
            <a:r>
              <a:rPr lang="en-US" sz="1000" dirty="0" smtClean="0">
                <a:latin typeface="Arial Narrow" pitchFamily="34" charset="0"/>
              </a:rPr>
              <a:t> </a:t>
            </a:r>
            <a:r>
              <a:rPr lang="pl-PL" sz="1000" dirty="0" smtClean="0">
                <a:latin typeface="Arial Narrow" pitchFamily="34" charset="0"/>
              </a:rPr>
              <a:t/>
            </a:r>
            <a:br>
              <a:rPr lang="pl-PL" sz="1000" dirty="0" smtClean="0">
                <a:latin typeface="Arial Narrow" pitchFamily="34" charset="0"/>
              </a:rPr>
            </a:br>
            <a:r>
              <a:rPr lang="en-US" sz="1000" dirty="0" smtClean="0">
                <a:latin typeface="Arial Narrow" pitchFamily="34" charset="0"/>
              </a:rPr>
              <a:t>Techno-economic review of existing </a:t>
            </a:r>
            <a:r>
              <a:rPr lang="pl-PL" sz="1000" dirty="0" smtClean="0">
                <a:latin typeface="Arial Narrow" pitchFamily="34" charset="0"/>
              </a:rPr>
              <a:t/>
            </a:r>
            <a:br>
              <a:rPr lang="pl-PL" sz="1000" dirty="0" smtClean="0">
                <a:latin typeface="Arial Narrow" pitchFamily="34" charset="0"/>
              </a:rPr>
            </a:br>
            <a:r>
              <a:rPr lang="en-US" sz="1000" dirty="0" smtClean="0">
                <a:latin typeface="Arial Narrow" pitchFamily="34" charset="0"/>
              </a:rPr>
              <a:t>and new pumped hydro energy storage plant</a:t>
            </a:r>
            <a:r>
              <a:rPr lang="pl-PL" sz="1000" dirty="0" smtClean="0">
                <a:latin typeface="Arial Narrow" pitchFamily="34" charset="0"/>
              </a:rPr>
              <a:t>s, </a:t>
            </a:r>
            <a:r>
              <a:rPr lang="en-US" sz="1000" dirty="0" smtClean="0">
                <a:latin typeface="Arial Narrow" pitchFamily="34" charset="0"/>
              </a:rPr>
              <a:t> </a:t>
            </a:r>
            <a:r>
              <a:rPr lang="pl-PL" sz="1000" dirty="0" smtClean="0">
                <a:latin typeface="Arial Narrow" pitchFamily="34" charset="0"/>
              </a:rPr>
              <a:t/>
            </a:r>
            <a:br>
              <a:rPr lang="pl-PL" sz="1000" dirty="0" smtClean="0">
                <a:latin typeface="Arial Narrow" pitchFamily="34" charset="0"/>
              </a:rPr>
            </a:br>
            <a:r>
              <a:rPr lang="en-US" sz="1000" dirty="0" smtClean="0">
                <a:latin typeface="Arial Narrow" pitchFamily="34" charset="0"/>
              </a:rPr>
              <a:t>Renewable and Sustainable Energy Reviews 14 </a:t>
            </a:r>
            <a:r>
              <a:rPr lang="pl-PL" sz="1000" dirty="0" smtClean="0">
                <a:latin typeface="Arial Narrow" pitchFamily="34" charset="0"/>
              </a:rPr>
              <a:t/>
            </a:r>
            <a:br>
              <a:rPr lang="pl-PL" sz="1000" dirty="0" smtClean="0">
                <a:latin typeface="Arial Narrow" pitchFamily="34" charset="0"/>
              </a:rPr>
            </a:br>
            <a:r>
              <a:rPr lang="en-US" sz="1000" dirty="0" smtClean="0">
                <a:latin typeface="Arial Narrow" pitchFamily="34" charset="0"/>
              </a:rPr>
              <a:t>(2010) 1293–1302 </a:t>
            </a:r>
            <a:endParaRPr lang="pl-PL" sz="1050" dirty="0">
              <a:latin typeface="Arial Narrow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835696" y="4653136"/>
            <a:ext cx="66967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rok 2014</a:t>
            </a:r>
          </a:p>
          <a:p>
            <a:pPr>
              <a:spcAft>
                <a:spcPts val="600"/>
              </a:spcAft>
            </a:pP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Moc elektrowni pompowych na świecie wzrosła o 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1,46 GW </a:t>
            </a: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i wynosi obecnie 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142 GW.</a:t>
            </a:r>
          </a:p>
          <a:p>
            <a:pPr>
              <a:spcAft>
                <a:spcPts val="600"/>
              </a:spcAft>
            </a:pP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Europa</a:t>
            </a:r>
          </a:p>
          <a:p>
            <a:pPr>
              <a:spcAft>
                <a:spcPts val="600"/>
              </a:spcAft>
            </a:pP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Moc elektrowni pompowych wynosi 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50 GW</a:t>
            </a: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b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Uruchomiono ESP </a:t>
            </a:r>
            <a:r>
              <a:rPr lang="pl-PL" sz="1200" b="1" dirty="0" err="1" smtClean="0">
                <a:solidFill>
                  <a:schemeClr val="accent1">
                    <a:lumMod val="75000"/>
                  </a:schemeClr>
                </a:solidFill>
              </a:rPr>
              <a:t>Reisseck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 II </a:t>
            </a: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w Karyntii 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(430 MW).</a:t>
            </a:r>
          </a:p>
          <a:p>
            <a:pPr>
              <a:spcAft>
                <a:spcPts val="600"/>
              </a:spcAft>
            </a:pP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W budowie są kolejne elektrownie o łącznej mocy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 4,9 GW</a:t>
            </a: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, w tym: </a:t>
            </a:r>
            <a:r>
              <a:rPr lang="pl-PL" sz="1200" b="1" dirty="0" err="1" smtClean="0">
                <a:solidFill>
                  <a:schemeClr val="accent1">
                    <a:lumMod val="75000"/>
                  </a:schemeClr>
                </a:solidFill>
              </a:rPr>
              <a:t>Linthal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 (1000 MW) </a:t>
            </a:r>
            <a:b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b="1" dirty="0" err="1" smtClean="0">
                <a:solidFill>
                  <a:schemeClr val="accent1">
                    <a:lumMod val="75000"/>
                  </a:schemeClr>
                </a:solidFill>
              </a:rPr>
              <a:t>Nant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 de Drance (924 MW)</a:t>
            </a: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  w Szwajcarii oraz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200" b="1" dirty="0" err="1" smtClean="0">
                <a:solidFill>
                  <a:schemeClr val="accent1">
                    <a:lumMod val="75000"/>
                  </a:schemeClr>
                </a:solidFill>
              </a:rPr>
              <a:t>Vendo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 Nova (800 MW) </a:t>
            </a:r>
            <a:r>
              <a:rPr lang="pl-PL" sz="1200" dirty="0" smtClean="0">
                <a:solidFill>
                  <a:schemeClr val="accent1">
                    <a:lumMod val="75000"/>
                  </a:schemeClr>
                </a:solidFill>
              </a:rPr>
              <a:t>w Portugalii.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b="19604"/>
          <a:stretch>
            <a:fillRect/>
          </a:stretch>
        </p:blipFill>
        <p:spPr bwMode="auto">
          <a:xfrm>
            <a:off x="323528" y="4581128"/>
            <a:ext cx="15121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59688" cy="1143000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Przykłady sieci z dużym udziałem niestabilnych źródeł energii,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stabilizowanych przy użyciu elektrowni wodnych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  <a:t> El </a:t>
            </a:r>
            <a:r>
              <a:rPr lang="pl-PL" sz="1800" b="1" dirty="0" err="1" smtClean="0">
                <a:solidFill>
                  <a:schemeClr val="bg1">
                    <a:lumMod val="50000"/>
                  </a:schemeClr>
                </a:solidFill>
              </a:rPr>
              <a:t>Hierro</a:t>
            </a: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  <a:t>– sieć zasilana wyłącznie przez farmę wiatrową z elektrownią pompową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endParaRPr lang="pl-PL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69913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2339752" y="4149080"/>
            <a:ext cx="648072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Najbardziej na zachód wysunięta wyspa w hiszpańskim archipelagu </a:t>
            </a:r>
            <a:r>
              <a:rPr lang="pl-PL" sz="1200" smtClean="0"/>
              <a:t>Wysp Kanaryjskich.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Rezerwat Biosfery (</a:t>
            </a:r>
            <a:r>
              <a:rPr lang="pl-PL" sz="1200" smtClean="0"/>
              <a:t>UNESCO).</a:t>
            </a:r>
            <a:endParaRPr lang="pl-PL" sz="1200" dirty="0" smtClean="0"/>
          </a:p>
          <a:p>
            <a:pPr marL="1790700" indent="-1790700"/>
            <a:endParaRPr lang="pl-PL" sz="1200" dirty="0" smtClean="0"/>
          </a:p>
          <a:p>
            <a:pPr marL="1971675" indent="-1971675">
              <a:spcAft>
                <a:spcPts val="600"/>
              </a:spcAft>
            </a:pPr>
            <a:r>
              <a:rPr lang="pl-PL" sz="1200" b="1" dirty="0" smtClean="0">
                <a:solidFill>
                  <a:schemeClr val="accent1"/>
                </a:solidFill>
              </a:rPr>
              <a:t>Elektrownia wiatrowa</a:t>
            </a:r>
            <a:r>
              <a:rPr lang="pl-PL" sz="1200" dirty="0" smtClean="0"/>
              <a:t>: 	5 turbozespołów wiatrowych o łącznej mocy  11,5 MW</a:t>
            </a:r>
          </a:p>
          <a:p>
            <a:pPr marL="1971675" indent="-1971675">
              <a:spcAft>
                <a:spcPts val="600"/>
              </a:spcAft>
            </a:pPr>
            <a:r>
              <a:rPr lang="pl-PL" sz="1200" b="1" dirty="0" smtClean="0">
                <a:solidFill>
                  <a:schemeClr val="accent1"/>
                </a:solidFill>
              </a:rPr>
              <a:t>Elektrownia pompowa:</a:t>
            </a:r>
            <a:r>
              <a:rPr lang="pl-PL" sz="1200" dirty="0" smtClean="0"/>
              <a:t>	4 turbiny </a:t>
            </a:r>
            <a:r>
              <a:rPr lang="pl-PL" sz="1200" dirty="0" err="1" smtClean="0"/>
              <a:t>Peltona</a:t>
            </a:r>
            <a:r>
              <a:rPr lang="pl-PL" sz="1200" dirty="0" smtClean="0"/>
              <a:t> o łącznej mocy 11,32 MW</a:t>
            </a:r>
            <a:br>
              <a:rPr lang="pl-PL" sz="1200" dirty="0" smtClean="0"/>
            </a:br>
            <a:r>
              <a:rPr lang="pl-PL" sz="1200" dirty="0" smtClean="0"/>
              <a:t>2 pompy zasobnikowe o mocy po 1500 </a:t>
            </a:r>
            <a:r>
              <a:rPr lang="pl-PL" sz="1200" dirty="0" err="1" smtClean="0"/>
              <a:t>kW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14 pomp zasobnikowych o mocy po 500 </a:t>
            </a:r>
            <a:r>
              <a:rPr lang="pl-PL" sz="1200" dirty="0" err="1" smtClean="0"/>
              <a:t>kW</a:t>
            </a:r>
            <a:r>
              <a:rPr lang="pl-PL" sz="1200" dirty="0" smtClean="0"/>
              <a:t> </a:t>
            </a:r>
          </a:p>
          <a:p>
            <a:pPr marL="1971675" indent="-1971675">
              <a:spcAft>
                <a:spcPts val="600"/>
              </a:spcAft>
            </a:pPr>
            <a:r>
              <a:rPr lang="pl-PL" sz="1200" b="1" dirty="0" smtClean="0">
                <a:solidFill>
                  <a:srgbClr val="FF0000"/>
                </a:solidFill>
              </a:rPr>
              <a:t>Elektrownia cieplna</a:t>
            </a:r>
            <a:r>
              <a:rPr lang="pl-PL" sz="1200" dirty="0" smtClean="0">
                <a:solidFill>
                  <a:srgbClr val="FF0000"/>
                </a:solidFill>
              </a:rPr>
              <a:t>:</a:t>
            </a:r>
            <a:r>
              <a:rPr lang="pl-PL" sz="1200" dirty="0" smtClean="0"/>
              <a:t>	9 zespołów prądotwórczych z silnikami </a:t>
            </a:r>
            <a:r>
              <a:rPr lang="pl-PL" sz="1200" dirty="0" err="1" smtClean="0"/>
              <a:t>Diesela</a:t>
            </a:r>
            <a:r>
              <a:rPr lang="pl-PL" sz="1200" dirty="0" smtClean="0"/>
              <a:t> </a:t>
            </a:r>
            <a:br>
              <a:rPr lang="pl-PL" sz="1200" dirty="0" smtClean="0"/>
            </a:br>
            <a:r>
              <a:rPr lang="pl-PL" sz="1200" dirty="0" smtClean="0"/>
              <a:t>o łącznej mocy 13,36 MW</a:t>
            </a:r>
            <a:br>
              <a:rPr lang="pl-PL" sz="1200" dirty="0" smtClean="0"/>
            </a:br>
            <a:r>
              <a:rPr lang="pl-PL" sz="1200" dirty="0" smtClean="0"/>
              <a:t>(od roku 2014 utrzymywana tylko w rezerwie) </a:t>
            </a:r>
          </a:p>
          <a:p>
            <a:r>
              <a:rPr lang="pl-PL" sz="1200" dirty="0" smtClean="0"/>
              <a:t> </a:t>
            </a:r>
            <a:endParaRPr lang="pl-PL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080"/>
            <a:ext cx="1512168" cy="223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03704" cy="1143000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Przykłady sieci z dużym udziałem niestabilnych źródeł energii,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stabilizowanych przy użyciu elektrowni wodnych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800" b="1" dirty="0" err="1" smtClean="0">
                <a:solidFill>
                  <a:schemeClr val="bg1">
                    <a:lumMod val="50000"/>
                  </a:schemeClr>
                </a:solidFill>
              </a:rPr>
              <a:t>Longyangxia</a:t>
            </a: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  <a:t>– pierwsza wielkoskalowa słoneczno-wodna</a:t>
            </a: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bg1">
                    <a:lumMod val="50000"/>
                  </a:schemeClr>
                </a:solidFill>
              </a:rPr>
              <a:t>elektrownia hybrydowa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339752" y="4293096"/>
            <a:ext cx="6336704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Elektrownia hybrydowa zlokalizowana jest w chińskiej prowincji Qinghai.</a:t>
            </a:r>
            <a:br>
              <a:rPr lang="pl-PL" sz="1200" dirty="0" smtClean="0"/>
            </a:br>
            <a:r>
              <a:rPr lang="pl-PL" sz="1200" dirty="0" smtClean="0"/>
              <a:t>Składa się z elektrowni fotowoltaicznej i wodnej połączonych linią przesyłową 330 kV. </a:t>
            </a:r>
            <a:br>
              <a:rPr lang="pl-PL" sz="1200" dirty="0" smtClean="0"/>
            </a:br>
            <a:r>
              <a:rPr lang="pl-PL" sz="1200" dirty="0" smtClean="0"/>
              <a:t>Elektrownia </a:t>
            </a:r>
            <a:r>
              <a:rPr lang="pl-PL" sz="1200" dirty="0" err="1" smtClean="0"/>
              <a:t>wodna</a:t>
            </a:r>
            <a:r>
              <a:rPr lang="pl-PL" sz="1200" dirty="0" smtClean="0"/>
              <a:t> usytuowana jest na głównym ramieniu Rzeki Żółtej.</a:t>
            </a:r>
          </a:p>
          <a:p>
            <a:pPr marL="1790700" indent="-1790700"/>
            <a:endParaRPr lang="pl-PL" sz="1200" dirty="0" smtClean="0"/>
          </a:p>
          <a:p>
            <a:pPr marL="1971675" indent="-1971675">
              <a:spcAft>
                <a:spcPts val="600"/>
              </a:spcAft>
            </a:pPr>
            <a:r>
              <a:rPr lang="pl-PL" sz="1200" b="1" dirty="0" smtClean="0">
                <a:solidFill>
                  <a:schemeClr val="tx2"/>
                </a:solidFill>
              </a:rPr>
              <a:t>Elektrownia </a:t>
            </a:r>
            <a:r>
              <a:rPr lang="pl-PL" sz="1200" b="1" dirty="0" err="1" smtClean="0">
                <a:solidFill>
                  <a:schemeClr val="tx2"/>
                </a:solidFill>
              </a:rPr>
              <a:t>wodna</a:t>
            </a:r>
            <a:r>
              <a:rPr lang="pl-PL" sz="1200" dirty="0" smtClean="0"/>
              <a:t>: 	4 hydrozespoły o łącznej mocy 1280 MW.</a:t>
            </a:r>
            <a:br>
              <a:rPr lang="pl-PL" sz="1200" dirty="0" smtClean="0"/>
            </a:br>
            <a:r>
              <a:rPr lang="pl-PL" sz="1200" dirty="0" smtClean="0"/>
              <a:t>Rok uruchomienia: 1992</a:t>
            </a:r>
          </a:p>
          <a:p>
            <a:pPr marL="1971675" indent="-1971675">
              <a:spcAft>
                <a:spcPts val="600"/>
              </a:spcAft>
            </a:pPr>
            <a:r>
              <a:rPr lang="pl-PL" sz="1200" b="1" dirty="0" smtClean="0">
                <a:solidFill>
                  <a:srgbClr val="FF0000"/>
                </a:solidFill>
              </a:rPr>
              <a:t>Elektrownia słoneczna</a:t>
            </a:r>
            <a:r>
              <a:rPr lang="pl-PL" sz="1200" b="1" dirty="0" smtClean="0"/>
              <a:t>:</a:t>
            </a:r>
            <a:r>
              <a:rPr lang="pl-PL" sz="1200" dirty="0" smtClean="0"/>
              <a:t>	 Łączna moc: 320 MW. Rok uruchomienia: 2013</a:t>
            </a:r>
            <a:br>
              <a:rPr lang="pl-PL" sz="1200" dirty="0" smtClean="0"/>
            </a:br>
            <a:r>
              <a:rPr lang="pl-PL" sz="1200" dirty="0" smtClean="0"/>
              <a:t>Moc docelowa: 530 MW (rok 2015)</a:t>
            </a:r>
            <a:endParaRPr lang="pl-PL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365104"/>
            <a:ext cx="1512168" cy="223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69532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26493"/>
            <a:ext cx="65627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499595"/>
            <a:ext cx="2664296" cy="180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509120"/>
            <a:ext cx="4275930" cy="179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1691680" y="3774182"/>
            <a:ext cx="67687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latin typeface="Arial" pitchFamily="34" charset="0"/>
                <a:cs typeface="Arial" pitchFamily="34" charset="0"/>
              </a:rPr>
              <a:t>Symulacja akumulacji energii oferowanej przez farmy wiatrowe i odrzucanej w warunkach roku hydrologicznego 2006 </a:t>
            </a:r>
            <a:r>
              <a:rPr lang="pl-PL" sz="1100" smtClean="0">
                <a:latin typeface="Arial" pitchFamily="34" charset="0"/>
                <a:cs typeface="Arial" pitchFamily="34" charset="0"/>
              </a:rPr>
              <a:t>i 2008. </a:t>
            </a:r>
            <a:r>
              <a:rPr lang="pl-PL" sz="1100" dirty="0" smtClean="0">
                <a:latin typeface="Arial" pitchFamily="34" charset="0"/>
                <a:cs typeface="Arial" pitchFamily="34" charset="0"/>
              </a:rPr>
              <a:t>Stan po uruchomieniu 7 elektrowni pompowych nad </a:t>
            </a:r>
            <a:r>
              <a:rPr lang="pl-PL" sz="1100" smtClean="0">
                <a:latin typeface="Arial" pitchFamily="34" charset="0"/>
                <a:cs typeface="Arial" pitchFamily="34" charset="0"/>
              </a:rPr>
              <a:t>jeziorem Kastraki. </a:t>
            </a:r>
            <a:r>
              <a:rPr lang="pl-PL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100" dirty="0" smtClean="0">
                <a:latin typeface="Arial" pitchFamily="34" charset="0"/>
                <a:cs typeface="Arial" pitchFamily="34" charset="0"/>
              </a:rPr>
            </a:br>
            <a:r>
              <a:rPr lang="pl-PL" sz="1100" dirty="0" smtClean="0">
                <a:latin typeface="Arial" pitchFamily="34" charset="0"/>
                <a:cs typeface="Arial" pitchFamily="34" charset="0"/>
              </a:rPr>
              <a:t>Rok 2008: obciążenie maksymalne sieci 10,6 GW; produkcja energii 55 </a:t>
            </a:r>
            <a:r>
              <a:rPr lang="pl-PL" sz="1100" smtClean="0">
                <a:latin typeface="Arial" pitchFamily="34" charset="0"/>
                <a:cs typeface="Arial" pitchFamily="34" charset="0"/>
              </a:rPr>
              <a:t>700 GWh.</a:t>
            </a:r>
            <a:endParaRPr lang="pl-PL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99592" y="6309320"/>
            <a:ext cx="7776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000" dirty="0" smtClean="0"/>
              <a:t>Źródło</a:t>
            </a:r>
            <a:r>
              <a:rPr lang="pl-PL" sz="1000" smtClean="0"/>
              <a:t>: J.S. </a:t>
            </a:r>
            <a:r>
              <a:rPr lang="pl-PL" sz="1000" dirty="0" err="1" smtClean="0"/>
              <a:t>Anagnostopoulos</a:t>
            </a:r>
            <a:r>
              <a:rPr lang="pl-PL" sz="1000" smtClean="0"/>
              <a:t>, D.E. </a:t>
            </a:r>
            <a:r>
              <a:rPr lang="pl-PL" sz="1000" dirty="0" err="1" smtClean="0"/>
              <a:t>Papantonis</a:t>
            </a:r>
            <a:r>
              <a:rPr lang="pl-PL" sz="1000" dirty="0" smtClean="0"/>
              <a:t>: </a:t>
            </a:r>
            <a:r>
              <a:rPr lang="en-US" sz="1000" dirty="0" smtClean="0"/>
              <a:t>Combined conventional hydropower plants and pumped</a:t>
            </a:r>
            <a:r>
              <a:rPr lang="pl-PL" sz="1000" dirty="0" smtClean="0"/>
              <a:t> </a:t>
            </a:r>
            <a:r>
              <a:rPr lang="en-US" sz="1000" dirty="0" smtClean="0"/>
              <a:t>storage units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en-US" sz="1000" dirty="0" smtClean="0"/>
              <a:t> to support large wind penetration in electric</a:t>
            </a:r>
            <a:r>
              <a:rPr lang="pl-PL" sz="1000" dirty="0" smtClean="0"/>
              <a:t> </a:t>
            </a:r>
            <a:r>
              <a:rPr lang="pl-PL" sz="1000" dirty="0" err="1" smtClean="0"/>
              <a:t>grids</a:t>
            </a:r>
            <a:r>
              <a:rPr lang="pl-PL" sz="1000" dirty="0" smtClean="0"/>
              <a:t>, HYDRO 2011, </a:t>
            </a:r>
            <a:r>
              <a:rPr lang="pl-PL" sz="1000" smtClean="0"/>
              <a:t>Paper 11.04</a:t>
            </a:r>
            <a:endParaRPr lang="pl-PL" sz="1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156176" y="5661248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 80 MW</a:t>
            </a:r>
            <a:endParaRPr lang="pl-PL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860032" y="5373216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 75 MW</a:t>
            </a:r>
            <a:endParaRPr lang="pl-PL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47720" cy="1296144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Przykłady sieci z dużym udziałem niestabilnych źródeł energii,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stabilizowanych przy użyciu elektrowni wodnych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wzrost możliwości  wykorzystania energii wiatru w sieci greckiej </a:t>
            </a:r>
            <a:b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 wyniku uruchomienia zespołu 7 elektrowni pompowych </a:t>
            </a:r>
            <a:r>
              <a:rPr lang="pl-PL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Kastraki</a:t>
            </a: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symulacja numeryczna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endParaRPr lang="pl-PL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87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ymbol zastępczy zawartości 12" descr="1_Operation_modes_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696469" y="1697038"/>
            <a:ext cx="3763963" cy="4535487"/>
          </a:xfrm>
        </p:spPr>
      </p:pic>
      <p:sp>
        <p:nvSpPr>
          <p:cNvPr id="11267" name="Tytuł 1"/>
          <p:cNvSpPr>
            <a:spLocks noGrp="1"/>
          </p:cNvSpPr>
          <p:nvPr>
            <p:ph type="title"/>
          </p:nvPr>
        </p:nvSpPr>
        <p:spPr>
          <a:xfrm>
            <a:off x="251521" y="274638"/>
            <a:ext cx="8435280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600" dirty="0" smtClean="0">
                <a:solidFill>
                  <a:schemeClr val="accent1"/>
                </a:solidFill>
              </a:rPr>
              <a:t/>
            </a:r>
            <a:br>
              <a:rPr lang="pl-PL" sz="1600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typowy cykl pracy regulacyjnej i interwencyjnej elektrowni wodnych</a:t>
            </a:r>
            <a:endParaRPr lang="pl-PL" sz="1600" dirty="0" smtClean="0">
              <a:latin typeface="Arial" charset="0"/>
              <a:cs typeface="Arial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399409" y="1844824"/>
            <a:ext cx="553998" cy="394977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pl-PL" sz="1200" b="1" dirty="0" smtClean="0"/>
              <a:t> podstawa                  praca                </a:t>
            </a:r>
            <a:r>
              <a:rPr lang="pl-PL" sz="1200" b="1" dirty="0" err="1" smtClean="0"/>
              <a:t>praca</a:t>
            </a:r>
            <a:r>
              <a:rPr lang="pl-PL" sz="1200" b="1" dirty="0" smtClean="0"/>
              <a:t> </a:t>
            </a:r>
            <a:br>
              <a:rPr lang="pl-PL" sz="1200" b="1" dirty="0" smtClean="0"/>
            </a:br>
            <a:r>
              <a:rPr lang="pl-PL" sz="1200" b="1" dirty="0" smtClean="0"/>
              <a:t> obciążenia                </a:t>
            </a:r>
            <a:r>
              <a:rPr lang="pl-PL" sz="1200" b="1" dirty="0" err="1" smtClean="0"/>
              <a:t>odszczytowa</a:t>
            </a:r>
            <a:r>
              <a:rPr lang="pl-PL" sz="1200" b="1" dirty="0" smtClean="0"/>
              <a:t>   szczytowa </a:t>
            </a:r>
            <a:endParaRPr lang="pl-PL" sz="1200" b="1" dirty="0"/>
          </a:p>
        </p:txBody>
      </p:sp>
      <p:sp>
        <p:nvSpPr>
          <p:cNvPr id="11269" name="pole tekstowe 5"/>
          <p:cNvSpPr txBox="1">
            <a:spLocks noChangeArrowheads="1"/>
          </p:cNvSpPr>
          <p:nvPr/>
        </p:nvSpPr>
        <p:spPr bwMode="auto">
          <a:xfrm>
            <a:off x="5238750" y="5534025"/>
            <a:ext cx="2213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Elektrownie przepływowe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" name="Objaśnienie liniowe 2 8"/>
          <p:cNvSpPr/>
          <p:nvPr/>
        </p:nvSpPr>
        <p:spPr>
          <a:xfrm>
            <a:off x="5508104" y="1600225"/>
            <a:ext cx="2231950" cy="575816"/>
          </a:xfrm>
          <a:prstGeom prst="borderCallout2">
            <a:avLst>
              <a:gd name="adj1" fmla="val 100275"/>
              <a:gd name="adj2" fmla="val 55744"/>
              <a:gd name="adj3" fmla="val 116514"/>
              <a:gd name="adj4" fmla="val 51197"/>
              <a:gd name="adj5" fmla="val 144045"/>
              <a:gd name="adj6" fmla="val 38085"/>
            </a:avLst>
          </a:prstGeom>
          <a:solidFill>
            <a:srgbClr val="FF0000"/>
          </a:solidFill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100" b="1" dirty="0" smtClean="0">
                <a:solidFill>
                  <a:schemeClr val="bg1"/>
                </a:solidFill>
              </a:rPr>
              <a:t>Elektrownie ze zbiornikami o </a:t>
            </a:r>
            <a:r>
              <a:rPr lang="pl-PL" sz="1100" b="1" dirty="0" err="1" smtClean="0">
                <a:solidFill>
                  <a:schemeClr val="bg1"/>
                </a:solidFill>
              </a:rPr>
              <a:t>wyrówaniu</a:t>
            </a:r>
            <a:r>
              <a:rPr lang="pl-PL" sz="1100" b="1" dirty="0" smtClean="0">
                <a:solidFill>
                  <a:schemeClr val="bg1"/>
                </a:solidFill>
              </a:rPr>
              <a:t> sezonowym </a:t>
            </a:r>
            <a:br>
              <a:rPr lang="pl-PL" sz="1100" b="1" dirty="0" smtClean="0">
                <a:solidFill>
                  <a:schemeClr val="bg1"/>
                </a:solidFill>
              </a:rPr>
            </a:br>
            <a:r>
              <a:rPr lang="pl-PL" sz="1100" b="1" dirty="0" smtClean="0">
                <a:solidFill>
                  <a:schemeClr val="bg1"/>
                </a:solidFill>
              </a:rPr>
              <a:t>i elektrownie pompowe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11272" name="Picture 4" descr="schluchs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97200"/>
            <a:ext cx="41148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pole tekstowe 14"/>
          <p:cNvSpPr txBox="1">
            <a:spLocks noChangeArrowheads="1"/>
          </p:cNvSpPr>
          <p:nvPr/>
        </p:nvSpPr>
        <p:spPr bwMode="auto">
          <a:xfrm>
            <a:off x="375345" y="6131396"/>
            <a:ext cx="417715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000" dirty="0" smtClean="0">
                <a:solidFill>
                  <a:srgbClr val="006600"/>
                </a:solidFill>
              </a:rPr>
              <a:t>źródło</a:t>
            </a:r>
            <a:r>
              <a:rPr lang="pl-PL" sz="1000" smtClean="0">
                <a:solidFill>
                  <a:srgbClr val="006600"/>
                </a:solidFill>
              </a:rPr>
              <a:t>: </a:t>
            </a:r>
            <a:r>
              <a:rPr lang="pl-PL" sz="1000" b="1" smtClean="0">
                <a:solidFill>
                  <a:srgbClr val="006600"/>
                </a:solidFill>
              </a:rPr>
              <a:t>H.Reinhardt, A.Ruprecht</a:t>
            </a:r>
            <a:r>
              <a:rPr lang="pl-PL" sz="1000" b="1" dirty="0">
                <a:solidFill>
                  <a:srgbClr val="006600"/>
                </a:solidFill>
              </a:rPr>
              <a:t>: </a:t>
            </a:r>
            <a:r>
              <a:rPr lang="pl-PL" sz="1000" b="1" dirty="0">
                <a:solidFill>
                  <a:srgbClr val="006600"/>
                </a:solidFill>
                <a:latin typeface="Bookman Old Style" pitchFamily="18" charset="0"/>
              </a:rPr>
              <a:t> </a:t>
            </a:r>
            <a:br>
              <a:rPr lang="pl-PL" sz="1000" b="1" dirty="0">
                <a:solidFill>
                  <a:srgbClr val="006600"/>
                </a:solidFill>
                <a:latin typeface="Bookman Old Style" pitchFamily="18" charset="0"/>
              </a:rPr>
            </a:br>
            <a:r>
              <a:rPr lang="en-GB" sz="1000" dirty="0">
                <a:solidFill>
                  <a:srgbClr val="006600"/>
                </a:solidFill>
                <a:cs typeface="Times New Roman" pitchFamily="18" charset="0"/>
              </a:rPr>
              <a:t>Improvement of older hydro power plants</a:t>
            </a:r>
            <a:r>
              <a:rPr lang="pl-PL" sz="1000" dirty="0">
                <a:solidFill>
                  <a:srgbClr val="006600"/>
                </a:solidFill>
              </a:rPr>
              <a:t> </a:t>
            </a:r>
            <a:br>
              <a:rPr lang="pl-PL" sz="1000" dirty="0">
                <a:solidFill>
                  <a:srgbClr val="006600"/>
                </a:solidFill>
              </a:rPr>
            </a:br>
            <a:r>
              <a:rPr lang="en-GB" sz="1000" dirty="0">
                <a:solidFill>
                  <a:srgbClr val="006600"/>
                </a:solidFill>
                <a:cs typeface="Times New Roman" pitchFamily="18" charset="0"/>
              </a:rPr>
              <a:t>for the requirement of the </a:t>
            </a:r>
            <a:r>
              <a:rPr lang="en-GB" sz="1000">
                <a:solidFill>
                  <a:srgbClr val="006600"/>
                </a:solidFill>
                <a:cs typeface="Times New Roman" pitchFamily="18" charset="0"/>
              </a:rPr>
              <a:t>new </a:t>
            </a:r>
            <a:r>
              <a:rPr lang="en-GB" sz="1000" smtClean="0">
                <a:solidFill>
                  <a:srgbClr val="006600"/>
                </a:solidFill>
                <a:cs typeface="Times New Roman" pitchFamily="18" charset="0"/>
              </a:rPr>
              <a:t>market</a:t>
            </a:r>
            <a:r>
              <a:rPr lang="pl-PL" sz="1000" smtClean="0">
                <a:solidFill>
                  <a:srgbClr val="006600"/>
                </a:solidFill>
              </a:rPr>
              <a:t>. </a:t>
            </a:r>
            <a:r>
              <a:rPr lang="pl-PL" sz="1000" dirty="0">
                <a:solidFill>
                  <a:srgbClr val="006600"/>
                </a:solidFill>
              </a:rPr>
              <a:t>HYDROFORUM’2005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5004048" y="1700808"/>
            <a:ext cx="287337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4572000" y="6238875"/>
            <a:ext cx="4032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000" dirty="0" smtClean="0">
                <a:solidFill>
                  <a:schemeClr val="tx2">
                    <a:lumMod val="75000"/>
                  </a:schemeClr>
                </a:solidFill>
              </a:rPr>
              <a:t>źródło</a:t>
            </a:r>
            <a:r>
              <a:rPr lang="pl-PL" sz="100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GB" sz="1000" b="1" smtClean="0">
                <a:solidFill>
                  <a:schemeClr val="tx2">
                    <a:lumMod val="75000"/>
                  </a:schemeClr>
                </a:solidFill>
              </a:rPr>
              <a:t>S. </a:t>
            </a:r>
            <a:r>
              <a:rPr lang="en-GB" sz="1000" b="1" dirty="0" err="1">
                <a:solidFill>
                  <a:schemeClr val="tx2">
                    <a:lumMod val="75000"/>
                  </a:schemeClr>
                </a:solidFill>
              </a:rPr>
              <a:t>Michałowski</a:t>
            </a:r>
            <a:r>
              <a:rPr lang="en-GB" sz="1000" b="1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GB" sz="1000" b="1" smtClean="0">
                <a:solidFill>
                  <a:schemeClr val="tx2">
                    <a:lumMod val="75000"/>
                  </a:schemeClr>
                </a:solidFill>
              </a:rPr>
              <a:t>J. </a:t>
            </a:r>
            <a:r>
              <a:rPr lang="en-GB" sz="1000" b="1" dirty="0">
                <a:solidFill>
                  <a:schemeClr val="tx2">
                    <a:lumMod val="75000"/>
                  </a:schemeClr>
                </a:solidFill>
              </a:rPr>
              <a:t>Plutecki</a:t>
            </a:r>
            <a:r>
              <a:rPr lang="en-GB" sz="1000" dirty="0">
                <a:solidFill>
                  <a:schemeClr val="tx2">
                    <a:lumMod val="75000"/>
                  </a:schemeClr>
                </a:solidFill>
              </a:rPr>
              <a:t>, „Energetyka </a:t>
            </a:r>
            <a:r>
              <a:rPr lang="en-GB" sz="1000" dirty="0" err="1">
                <a:solidFill>
                  <a:schemeClr val="tx2">
                    <a:lumMod val="75000"/>
                  </a:schemeClr>
                </a:solidFill>
              </a:rPr>
              <a:t>wodna</a:t>
            </a:r>
            <a:r>
              <a:rPr lang="en-GB" sz="1000" dirty="0">
                <a:solidFill>
                  <a:schemeClr val="tx2">
                    <a:lumMod val="75000"/>
                  </a:schemeClr>
                </a:solidFill>
              </a:rPr>
              <a:t>”, </a:t>
            </a:r>
            <a:r>
              <a:rPr lang="en-GB" sz="1000" dirty="0" err="1">
                <a:solidFill>
                  <a:schemeClr val="tx2">
                    <a:lumMod val="75000"/>
                  </a:schemeClr>
                </a:solidFill>
              </a:rPr>
              <a:t>Wydawnictwa</a:t>
            </a:r>
            <a:r>
              <a:rPr lang="en-GB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2">
                    <a:lumMod val="75000"/>
                  </a:schemeClr>
                </a:solidFill>
              </a:rPr>
              <a:t>Naukowo-Techniczne</a:t>
            </a:r>
            <a:r>
              <a:rPr lang="en-GB" sz="1000" dirty="0">
                <a:solidFill>
                  <a:schemeClr val="tx2">
                    <a:lumMod val="75000"/>
                  </a:schemeClr>
                </a:solidFill>
              </a:rPr>
              <a:t>, Warszawa, 1975</a:t>
            </a:r>
            <a:endParaRPr lang="pl-PL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395536" y="2564904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8000"/>
                </a:solidFill>
              </a:rPr>
              <a:t>Elektrownia </a:t>
            </a:r>
            <a:r>
              <a:rPr lang="pl-PL" sz="1600" b="1" dirty="0" err="1" smtClean="0">
                <a:solidFill>
                  <a:srgbClr val="008000"/>
                </a:solidFill>
              </a:rPr>
              <a:t>wodna</a:t>
            </a:r>
            <a:r>
              <a:rPr lang="pl-PL" sz="1600" b="1" dirty="0" smtClean="0">
                <a:solidFill>
                  <a:srgbClr val="008000"/>
                </a:solidFill>
              </a:rPr>
              <a:t> pompowa</a:t>
            </a:r>
            <a:endParaRPr lang="pl-PL" sz="1600" b="1" dirty="0">
              <a:solidFill>
                <a:srgbClr val="008000"/>
              </a:solidFill>
            </a:endParaRPr>
          </a:p>
        </p:txBody>
      </p:sp>
      <p:sp>
        <p:nvSpPr>
          <p:cNvPr id="11270" name="pole tekstowe 6"/>
          <p:cNvSpPr txBox="1">
            <a:spLocks noChangeArrowheads="1"/>
          </p:cNvSpPr>
          <p:nvPr/>
        </p:nvSpPr>
        <p:spPr bwMode="auto">
          <a:xfrm>
            <a:off x="5436096" y="4077072"/>
            <a:ext cx="2232248" cy="600164"/>
          </a:xfrm>
          <a:prstGeom prst="rect">
            <a:avLst/>
          </a:prstGeom>
          <a:solidFill>
            <a:srgbClr val="19C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100" b="1" dirty="0" smtClean="0"/>
              <a:t>Elektrownie ze zbiornikami </a:t>
            </a:r>
            <a:br>
              <a:rPr lang="pl-PL" sz="1100" b="1" dirty="0" smtClean="0"/>
            </a:br>
            <a:r>
              <a:rPr lang="pl-PL" sz="1100" b="1" dirty="0" smtClean="0"/>
              <a:t>o wyrównaniu dziennym </a:t>
            </a:r>
            <a:br>
              <a:rPr lang="pl-PL" sz="1100" b="1" dirty="0" smtClean="0"/>
            </a:br>
            <a:r>
              <a:rPr lang="pl-PL" sz="1100" b="1" dirty="0" smtClean="0"/>
              <a:t>i kaskady zwarte</a:t>
            </a:r>
            <a:endParaRPr lang="pl-PL" sz="1100" b="1" dirty="0"/>
          </a:p>
        </p:txBody>
      </p:sp>
      <p:cxnSp>
        <p:nvCxnSpPr>
          <p:cNvPr id="20" name="Łącznik prosty ze strzałką 19"/>
          <p:cNvCxnSpPr/>
          <p:nvPr/>
        </p:nvCxnSpPr>
        <p:spPr>
          <a:xfrm flipV="1">
            <a:off x="6876256" y="3645024"/>
            <a:ext cx="216024" cy="432048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aśnienie liniowe 2 13"/>
          <p:cNvSpPr/>
          <p:nvPr/>
        </p:nvSpPr>
        <p:spPr>
          <a:xfrm>
            <a:off x="4499992" y="1124744"/>
            <a:ext cx="2232247" cy="431800"/>
          </a:xfrm>
          <a:prstGeom prst="borderCallout2">
            <a:avLst>
              <a:gd name="adj1" fmla="val 106341"/>
              <a:gd name="adj2" fmla="val 30987"/>
              <a:gd name="adj3" fmla="val 191456"/>
              <a:gd name="adj4" fmla="val 31608"/>
              <a:gd name="adj5" fmla="val 432982"/>
              <a:gd name="adj6" fmla="val 60361"/>
            </a:avLst>
          </a:prstGeom>
          <a:solidFill>
            <a:srgbClr val="00FF00"/>
          </a:solidFill>
          <a:ln w="12700">
            <a:solidFill>
              <a:srgbClr val="00C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100" b="1" dirty="0" smtClean="0">
                <a:solidFill>
                  <a:schemeClr val="tx1"/>
                </a:solidFill>
              </a:rPr>
              <a:t>Elektrownie ze zbiornikami</a:t>
            </a:r>
            <a:br>
              <a:rPr lang="pl-PL" sz="1100" b="1" dirty="0" smtClean="0">
                <a:solidFill>
                  <a:schemeClr val="tx1"/>
                </a:solidFill>
              </a:rPr>
            </a:br>
            <a:r>
              <a:rPr lang="pl-PL" sz="1100" b="1" dirty="0" smtClean="0">
                <a:solidFill>
                  <a:schemeClr val="tx1"/>
                </a:solidFill>
              </a:rPr>
              <a:t>o wyrównaniu sezonowym</a:t>
            </a:r>
            <a:endParaRPr lang="pl-PL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6156176" y="5661248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 80 MW</a:t>
            </a:r>
            <a:endParaRPr lang="pl-PL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860032" y="5373216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 75 MW</a:t>
            </a:r>
            <a:endParaRPr lang="pl-PL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47720" cy="1296144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Przykłady sieci z dużym udziałem niestabilnych źródeł energii,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stabilizowanych przy użyciu elektrowni wodnych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symulacje zagospodarowania nadwyżki energii elektrycznej </a:t>
            </a:r>
            <a:b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 sieci portugalskiej w perspektywie roku 2020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endParaRPr lang="pl-PL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15027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09167"/>
            <a:ext cx="4092519" cy="394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508104" y="1452017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Z niewielkimi inwestycjami </a:t>
            </a:r>
            <a:br>
              <a:rPr lang="pl-PL" sz="1100" dirty="0" smtClean="0"/>
            </a:br>
            <a:r>
              <a:rPr lang="pl-PL" sz="1100" dirty="0" smtClean="0"/>
              <a:t>w energetykę pompową </a:t>
            </a:r>
            <a:endParaRPr lang="pl-PL" sz="11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5508104" y="3212976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Z dużymi inwestycjami </a:t>
            </a:r>
            <a:br>
              <a:rPr lang="pl-PL" sz="1100" dirty="0" smtClean="0"/>
            </a:br>
            <a:r>
              <a:rPr lang="pl-PL" sz="1100" dirty="0" smtClean="0"/>
              <a:t>w energetykę pompową </a:t>
            </a:r>
            <a:endParaRPr lang="pl-PL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913" r="1794"/>
          <a:stretch>
            <a:fillRect/>
          </a:stretch>
        </p:blipFill>
        <p:spPr bwMode="auto">
          <a:xfrm>
            <a:off x="107504" y="3140968"/>
            <a:ext cx="4452650" cy="143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4725144"/>
            <a:ext cx="40921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e tekstowe 17"/>
          <p:cNvSpPr txBox="1"/>
          <p:nvPr/>
        </p:nvSpPr>
        <p:spPr>
          <a:xfrm>
            <a:off x="4355976" y="6021288"/>
            <a:ext cx="42484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 smtClean="0"/>
              <a:t>Źródło</a:t>
            </a:r>
            <a:r>
              <a:rPr lang="pl-PL" sz="1000" smtClean="0"/>
              <a:t>: R.F.Silva, V.T.Mendes, A.C.Nunes</a:t>
            </a:r>
            <a:r>
              <a:rPr lang="pl-PL" sz="1000" dirty="0" smtClean="0"/>
              <a:t>: </a:t>
            </a:r>
            <a:br>
              <a:rPr lang="pl-PL" sz="1000" dirty="0" smtClean="0"/>
            </a:br>
            <a:r>
              <a:rPr lang="en-US" sz="1000" dirty="0" smtClean="0"/>
              <a:t>Hydro and wind power capacity expansion scenarios</a:t>
            </a:r>
          </a:p>
          <a:p>
            <a:r>
              <a:rPr lang="en-US" sz="1000" dirty="0" smtClean="0"/>
              <a:t>impacts in Portuguese power system</a:t>
            </a:r>
            <a:r>
              <a:rPr lang="pl-PL" sz="1000" dirty="0" smtClean="0"/>
              <a:t>, HYDRO 2011, </a:t>
            </a:r>
            <a:r>
              <a:rPr lang="pl-PL" sz="1000" smtClean="0"/>
              <a:t>Paper 11.05</a:t>
            </a:r>
            <a:endParaRPr lang="pl-PL" sz="1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87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6156176" y="5661248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 80 MW</a:t>
            </a:r>
            <a:endParaRPr lang="pl-PL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860032" y="5373216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l-PL" sz="10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 75 MW</a:t>
            </a:r>
            <a:endParaRPr lang="pl-PL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47720" cy="1296144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Przykłady sieci z dużym udziałem niestabilnych źródeł energii,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stabilizowanych przy użyciu elektrowni wodnych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sieć europejska stabilizowana elektrowniami wodnymi </a:t>
            </a:r>
            <a:b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propozycja z </a:t>
            </a:r>
            <a:r>
              <a:rPr lang="pl-PL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norwegii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endParaRPr lang="pl-PL" b="1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138313"/>
            <a:ext cx="7632848" cy="57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39552" y="6146254"/>
            <a:ext cx="8208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źródło: </a:t>
            </a:r>
            <a:r>
              <a:rPr lang="en-US" sz="1000" dirty="0" smtClean="0"/>
              <a:t> </a:t>
            </a:r>
            <a:r>
              <a:rPr lang="en-US" sz="1000" i="1" dirty="0" err="1" smtClean="0"/>
              <a:t>Atle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Harby</a:t>
            </a:r>
            <a:r>
              <a:rPr lang="en-US" sz="1000" i="1" dirty="0" smtClean="0"/>
              <a:t>, SINTEF Energy Research</a:t>
            </a:r>
            <a:r>
              <a:rPr lang="pl-PL" sz="1000" i="1" dirty="0" smtClean="0"/>
              <a:t>, </a:t>
            </a:r>
            <a:r>
              <a:rPr lang="pl-PL" sz="1000" dirty="0" smtClean="0"/>
              <a:t> </a:t>
            </a:r>
            <a:r>
              <a:rPr lang="pl-PL" sz="1000" dirty="0" err="1" smtClean="0"/>
              <a:t>Mechanical</a:t>
            </a:r>
            <a:r>
              <a:rPr lang="pl-PL" sz="1000" dirty="0" smtClean="0"/>
              <a:t> </a:t>
            </a:r>
            <a:r>
              <a:rPr lang="pl-PL" sz="1000" smtClean="0"/>
              <a:t>energy storage. </a:t>
            </a:r>
            <a:r>
              <a:rPr lang="pl-PL" sz="1000" dirty="0" smtClean="0"/>
              <a:t>Status and </a:t>
            </a:r>
            <a:r>
              <a:rPr lang="pl-PL" sz="1000" dirty="0" err="1" smtClean="0"/>
              <a:t>future</a:t>
            </a:r>
            <a:r>
              <a:rPr lang="pl-PL" sz="1000" dirty="0" smtClean="0"/>
              <a:t> development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 anchor="t" anchorCtr="0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r"/>
            <a:r>
              <a:rPr lang="pl-PL" sz="1600" b="1" dirty="0" smtClean="0"/>
              <a:t>Informacje o energetyce wodnej w Polsce</a:t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Potencjał hydroenergetyczny</a:t>
            </a:r>
            <a:endParaRPr lang="pl-PL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339752" y="981075"/>
          <a:ext cx="6264498" cy="5303849"/>
        </p:xfrm>
        <a:graphic>
          <a:graphicData uri="http://schemas.openxmlformats.org/drawingml/2006/table">
            <a:tbl>
              <a:tblPr/>
              <a:tblGrid>
                <a:gridCol w="504056"/>
                <a:gridCol w="907455"/>
                <a:gridCol w="784225"/>
                <a:gridCol w="900608"/>
                <a:gridCol w="944067"/>
                <a:gridCol w="966787"/>
                <a:gridCol w="628650"/>
                <a:gridCol w="628650"/>
              </a:tblGrid>
              <a:tr h="3667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/>
                      </a:r>
                      <a:b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No.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/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Państwo</a:t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członkowskie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/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Potencjał techniczny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/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Moc zainstalowana (OZE)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/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Produkcja</a:t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normalizowana</a:t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(RES)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/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Wykorzystanie</a:t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potencjału</a:t>
                      </a:r>
                      <a:b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</a:b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technicznego 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Nakłady jednostkowe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111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&lt;10 MW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≥ 10 MW</a:t>
                      </a:r>
                      <a:endParaRPr kumimoji="0" lang="pl-PL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GWh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/year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MW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GWh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%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k€/kW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k€/kW</a:t>
                      </a:r>
                      <a:endParaRPr kumimoji="0" lang="pl-PL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53380" marR="533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73 000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8 380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38 746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Belgia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2,5  ÷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Bułgaria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4520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3 019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3693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1,4 ÷1,5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Estonia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6,8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Finlandia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16 916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3 049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14 000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Francja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120 000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25 423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61 650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2,3 ÷ 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2,0 ÷ 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Grecja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 data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3 200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5 239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Hiszpania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68 500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28 230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Irlandia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847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788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3,0 ÷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Litwa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2 090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Łotwa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5 360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1 553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2 963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Niemcy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36 000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3 905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19 503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Polska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12 000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945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2 353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&gt;10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Portugalia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19 440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5 039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11 380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Rep. 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Czeska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4 880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1 531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2 253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Rumunia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34 509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6 403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17 193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2,5÷ 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4,0 ÷ 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Słowacja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7 560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1 802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4 424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Słowenia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8 800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1 219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5 241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Szwecja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130 000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16 934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68 071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3,1 ÷3,5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Wlk. 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Brytania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27 203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1 542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4 965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3,0 ÷12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748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0" marR="114300" marT="0" marB="0" anchor="ctr" horzOverflow="overflow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Włochy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160 000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17 721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9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44 092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00" b="0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b.d.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468313" y="4905375"/>
            <a:ext cx="1800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Źródło danych:</a:t>
            </a:r>
            <a:endParaRPr lang="pl-PL" sz="16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HYDI, 2011</a:t>
            </a:r>
          </a:p>
        </p:txBody>
      </p:sp>
      <p:pic>
        <p:nvPicPr>
          <p:cNvPr id="6" name="Picture 7" descr="F:\DOKUMENTY\SHP_STREAM_MAP\Publicity\STREAMMAP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5516563"/>
            <a:ext cx="18002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BEDC5314-AABC-4571-91B4-3578593F8FA1}" type="slidenum">
              <a:rPr lang="pl-PL" smtClean="0">
                <a:solidFill>
                  <a:schemeClr val="accent3">
                    <a:lumMod val="50000"/>
                  </a:schemeClr>
                </a:solidFill>
              </a:rPr>
              <a:pPr/>
              <a:t>32</a:t>
            </a:fld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4797152"/>
            <a:ext cx="1800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Źródło danych:</a:t>
            </a:r>
            <a:endParaRPr lang="pl-PL" sz="16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HYDI, 2011</a:t>
            </a:r>
          </a:p>
        </p:txBody>
      </p:sp>
      <p:pic>
        <p:nvPicPr>
          <p:cNvPr id="10" name="Obraz 9" descr="TEW_Logo_blue_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536" y="188640"/>
            <a:ext cx="1835696" cy="83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44302" y="1434877"/>
          <a:ext cx="2592288" cy="50088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7235"/>
                <a:gridCol w="955053"/>
              </a:tblGrid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Elektrownia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Moc, MW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Włocławek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714375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160,2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Rożnów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Koronowo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26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Tresna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21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 err="1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Debe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	20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i="0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Pilchowice I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tabLst>
                          <a:tab pos="714375" algn="r"/>
                        </a:tabLst>
                      </a:pPr>
                      <a:r>
                        <a:rPr kumimoji="0" lang="pl-PL" sz="1100" b="1" u="none" strike="noStrike" kern="12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13,4</a:t>
                      </a:r>
                      <a:endParaRPr kumimoji="0" lang="pl-PL" sz="1100" b="1" u="none" strike="noStrike" kern="1200" dirty="0">
                        <a:solidFill>
                          <a:srgbClr val="0066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Porąbka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tabLst>
                          <a:tab pos="630238" algn="r"/>
                        </a:tabLst>
                      </a:pPr>
                      <a:r>
                        <a:rPr kumimoji="0" lang="pl-PL" sz="1100" b="1" u="none" strike="noStrike" kern="12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11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Solina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Dychów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71278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91,5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Niedzica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71278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91,5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91432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 smtClean="0">
                          <a:solidFill>
                            <a:srgbClr val="FFFF99"/>
                          </a:solidFill>
                          <a:latin typeface="Arial" pitchFamily="34" charset="0"/>
                          <a:cs typeface="Arial" pitchFamily="34" charset="0"/>
                        </a:rPr>
                        <a:t>Razem </a:t>
                      </a:r>
                      <a:br>
                        <a:rPr lang="pl-PL" sz="1100" b="1" u="none" strike="noStrike" dirty="0" smtClean="0">
                          <a:solidFill>
                            <a:srgbClr val="FFFF99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pl-PL" sz="1100" b="1" u="none" strike="noStrike" dirty="0" smtClean="0">
                          <a:solidFill>
                            <a:srgbClr val="FFFF99"/>
                          </a:solidFill>
                          <a:latin typeface="Arial" pitchFamily="34" charset="0"/>
                          <a:cs typeface="Arial" pitchFamily="34" charset="0"/>
                        </a:rPr>
                        <a:t>z członem pompowym</a:t>
                      </a:r>
                      <a:endParaRPr lang="pl-PL" sz="1100" b="1" i="0" u="none" strike="noStrike" dirty="0">
                        <a:solidFill>
                          <a:srgbClr val="FFFF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FFFF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383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Razem OZE</a:t>
                      </a:r>
                      <a:endParaRPr lang="pl-PL" sz="1100" b="1" i="0" u="none" strike="noStrike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682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Porąbka-Żar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Żarnowiec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716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6287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Żydowo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157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Razem</a:t>
                      </a:r>
                      <a:br>
                        <a:rPr lang="pl-PL" sz="11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pl-PL" sz="11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elektrownie pompowe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1373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07318"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1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Razem duża</a:t>
                      </a:r>
                      <a:r>
                        <a:rPr lang="pl-PL" sz="11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100" b="1" i="0" u="none" strike="noStrike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energetyka</a:t>
                      </a:r>
                      <a:r>
                        <a:rPr lang="pl-PL" sz="11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100" b="1" i="0" u="none" strike="noStrike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wodna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eaLnBrk="1" fontAlgn="b" hangingPunct="1">
                        <a:tabLst>
                          <a:tab pos="630238" algn="r"/>
                        </a:tabLst>
                      </a:pPr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	2058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upa 31"/>
          <p:cNvGrpSpPr>
            <a:grpSpLocks/>
          </p:cNvGrpSpPr>
          <p:nvPr/>
        </p:nvGrpSpPr>
        <p:grpSpPr bwMode="auto">
          <a:xfrm>
            <a:off x="3218706" y="1356432"/>
            <a:ext cx="5457825" cy="5184775"/>
            <a:chOff x="2987823" y="1484784"/>
            <a:chExt cx="5457874" cy="5184576"/>
          </a:xfrm>
        </p:grpSpPr>
        <p:pic>
          <p:nvPicPr>
            <p:cNvPr id="6" name="Obraz 5" descr="Polska_mapy_konturowe_1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87823" y="1484784"/>
              <a:ext cx="5457874" cy="51845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Elipsa 6"/>
            <p:cNvSpPr/>
            <p:nvPr/>
          </p:nvSpPr>
          <p:spPr>
            <a:xfrm>
              <a:off x="5069055" y="1634003"/>
              <a:ext cx="73026" cy="730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Elipsa 7"/>
            <p:cNvSpPr/>
            <p:nvPr/>
          </p:nvSpPr>
          <p:spPr>
            <a:xfrm>
              <a:off x="4451511" y="2276916"/>
              <a:ext cx="73026" cy="714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Elipsa 8"/>
            <p:cNvSpPr/>
            <p:nvPr/>
          </p:nvSpPr>
          <p:spPr>
            <a:xfrm>
              <a:off x="5685010" y="6001048"/>
              <a:ext cx="71438" cy="714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Elipsa 9"/>
            <p:cNvSpPr/>
            <p:nvPr/>
          </p:nvSpPr>
          <p:spPr>
            <a:xfrm>
              <a:off x="3464077" y="4000874"/>
              <a:ext cx="71439" cy="7143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Elipsa 10"/>
            <p:cNvSpPr/>
            <p:nvPr/>
          </p:nvSpPr>
          <p:spPr>
            <a:xfrm>
              <a:off x="6242227" y="6232814"/>
              <a:ext cx="73026" cy="7143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Elipsa 11"/>
            <p:cNvSpPr/>
            <p:nvPr/>
          </p:nvSpPr>
          <p:spPr>
            <a:xfrm>
              <a:off x="7524938" y="6270912"/>
              <a:ext cx="71439" cy="71435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Elipsa 12"/>
            <p:cNvSpPr/>
            <p:nvPr/>
          </p:nvSpPr>
          <p:spPr>
            <a:xfrm>
              <a:off x="5691360" y="5934375"/>
              <a:ext cx="71438" cy="71435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Elipsa 13"/>
            <p:cNvSpPr/>
            <p:nvPr/>
          </p:nvSpPr>
          <p:spPr>
            <a:xfrm>
              <a:off x="5658022" y="6053434"/>
              <a:ext cx="71439" cy="7143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Elipsa 14"/>
            <p:cNvSpPr/>
            <p:nvPr/>
          </p:nvSpPr>
          <p:spPr>
            <a:xfrm>
              <a:off x="6497817" y="5948663"/>
              <a:ext cx="71438" cy="73022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Elipsa 15"/>
            <p:cNvSpPr/>
            <p:nvPr/>
          </p:nvSpPr>
          <p:spPr>
            <a:xfrm>
              <a:off x="5580234" y="3429396"/>
              <a:ext cx="71438" cy="71435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Elipsa 16"/>
            <p:cNvSpPr/>
            <p:nvPr/>
          </p:nvSpPr>
          <p:spPr>
            <a:xfrm>
              <a:off x="6578780" y="3586553"/>
              <a:ext cx="71439" cy="73022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Elipsa 17"/>
            <p:cNvSpPr/>
            <p:nvPr/>
          </p:nvSpPr>
          <p:spPr>
            <a:xfrm>
              <a:off x="5003966" y="2896017"/>
              <a:ext cx="71439" cy="73022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4572162" y="1700676"/>
              <a:ext cx="792170" cy="3385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Żarnowiec</a:t>
              </a: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3851431" y="2099122"/>
              <a:ext cx="792170" cy="3385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EPS Żydowo</a:t>
              </a: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4356260" y="2924591"/>
              <a:ext cx="792170" cy="3385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Koronowo</a:t>
              </a: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3492652" y="3789746"/>
              <a:ext cx="790582" cy="2154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Dychów</a:t>
              </a: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4701172" y="3349640"/>
              <a:ext cx="936633" cy="2154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Włocławek</a:t>
              </a:r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6141345" y="3349640"/>
              <a:ext cx="734425" cy="215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Dębe</a:t>
              </a: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5580234" y="5780394"/>
              <a:ext cx="792169" cy="2154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Porąbka</a:t>
              </a:r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5651672" y="6035971"/>
              <a:ext cx="792170" cy="2154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Tresna</a:t>
              </a: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4683536" y="5816111"/>
              <a:ext cx="935046" cy="338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solidFill>
                    <a:schemeClr val="tx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Żar-Porąbka</a:t>
              </a: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6516867" y="5924851"/>
              <a:ext cx="719143" cy="3385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Rożnów</a:t>
              </a:r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6196190" y="6361397"/>
              <a:ext cx="935045" cy="2154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solidFill>
                    <a:schemeClr val="tx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Niedzica</a:t>
              </a: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7020307" y="6013834"/>
              <a:ext cx="720086" cy="216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solidFill>
                    <a:schemeClr val="tx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EW Solina</a:t>
              </a:r>
            </a:p>
          </p:txBody>
        </p:sp>
      </p:grpSp>
      <p:sp>
        <p:nvSpPr>
          <p:cNvPr id="32" name="Symbol zastępczy numeru slajdu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5314-AABC-4571-91B4-3578593F8FA1}" type="slidenum">
              <a:rPr lang="pl-PL" smtClean="0">
                <a:solidFill>
                  <a:schemeClr val="accent3">
                    <a:lumMod val="50000"/>
                  </a:schemeClr>
                </a:solidFill>
              </a:rPr>
              <a:pPr/>
              <a:t>33</a:t>
            </a:fld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" name="Tytuł 35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67600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/>
              <a:t>Informacje o energetyce wodnej w Polsce </a:t>
            </a:r>
            <a:r>
              <a:rPr lang="pl-PL" sz="1600" b="1" dirty="0" smtClean="0">
                <a:solidFill>
                  <a:schemeClr val="accent1"/>
                </a:solidFill>
              </a:rPr>
              <a:t/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duże elektrownie wodne (&gt; 10 MW)</a:t>
            </a:r>
          </a:p>
        </p:txBody>
      </p:sp>
      <p:sp>
        <p:nvSpPr>
          <p:cNvPr id="37" name="Elipsa 36"/>
          <p:cNvSpPr/>
          <p:nvPr/>
        </p:nvSpPr>
        <p:spPr bwMode="auto">
          <a:xfrm flipH="1" flipV="1">
            <a:off x="3952875" y="4587602"/>
            <a:ext cx="72008" cy="720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pole tekstowe 37"/>
          <p:cNvSpPr txBox="1"/>
          <p:nvPr/>
        </p:nvSpPr>
        <p:spPr bwMode="auto">
          <a:xfrm>
            <a:off x="3851920" y="4365104"/>
            <a:ext cx="10081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EW </a:t>
            </a:r>
            <a:r>
              <a:rPr lang="pl-PL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Pilchowice I</a:t>
            </a:r>
            <a:endParaRPr lang="pl-PL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Obraz 32" descr="TEW_Logo_blue_3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536" y="188640"/>
            <a:ext cx="1835696" cy="8372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2"/>
          <p:cNvGrpSpPr>
            <a:grpSpLocks/>
          </p:cNvGrpSpPr>
          <p:nvPr/>
        </p:nvGrpSpPr>
        <p:grpSpPr bwMode="auto">
          <a:xfrm>
            <a:off x="3262883" y="1123603"/>
            <a:ext cx="5545138" cy="5176838"/>
            <a:chOff x="2628929" y="773848"/>
            <a:chExt cx="6263552" cy="5642607"/>
          </a:xfrm>
        </p:grpSpPr>
        <p:pic>
          <p:nvPicPr>
            <p:cNvPr id="21840" name="Obraz 7" descr="650px-Polska_hydrografia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79374" y="782991"/>
              <a:ext cx="6113107" cy="563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841" name="Obraz 11" descr="Mapa administracyjna_1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28929" y="773848"/>
              <a:ext cx="6257925" cy="5597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4283968" y="4869160"/>
          <a:ext cx="1152251" cy="60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307311"/>
                <a:gridCol w="412892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 Narrow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39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31,3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7380312" y="5013176"/>
          <a:ext cx="1152128" cy="673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312"/>
                <a:gridCol w="359768"/>
                <a:gridCol w="432048"/>
              </a:tblGrid>
              <a:tr h="25127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21096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/>
                        </a:rPr>
                        <a:t>198,6</a:t>
                      </a:r>
                    </a:p>
                  </a:txBody>
                  <a:tcPr marL="0" marR="114300" marT="0" marB="0" anchor="ctr"/>
                </a:tc>
              </a:tr>
              <a:tr h="21096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16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10,6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7596336" y="2276872"/>
          <a:ext cx="1152128" cy="593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312"/>
                <a:gridCol w="359768"/>
                <a:gridCol w="432048"/>
              </a:tblGrid>
              <a:tr h="216768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 Narrow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11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0,8</a:t>
                      </a: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4499992" y="980728"/>
          <a:ext cx="1224707" cy="5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177"/>
                <a:gridCol w="459265"/>
                <a:gridCol w="459265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9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104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32,4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4860032" y="5589240"/>
          <a:ext cx="1152128" cy="60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271"/>
                <a:gridCol w="360809"/>
                <a:gridCol w="432048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/>
                        </a:rPr>
                        <a:t>33,6</a:t>
                      </a: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26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3,0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6299771" y="4365278"/>
          <a:ext cx="1152128" cy="58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61"/>
                <a:gridCol w="359619"/>
                <a:gridCol w="432048"/>
              </a:tblGrid>
              <a:tr h="16991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 Narrow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37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2,7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4572000" y="3068960"/>
          <a:ext cx="1152128" cy="60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34"/>
                <a:gridCol w="359346"/>
                <a:gridCol w="432048"/>
              </a:tblGrid>
              <a:tr h="16126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3539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 Narrow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13539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10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35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12,2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20" name="Tabela 19"/>
          <p:cNvGraphicFramePr>
            <a:graphicFrameLocks noGrp="1"/>
          </p:cNvGraphicFramePr>
          <p:nvPr/>
        </p:nvGraphicFramePr>
        <p:xfrm>
          <a:off x="3059683" y="2131666"/>
          <a:ext cx="1152128" cy="58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89"/>
                <a:gridCol w="359891"/>
                <a:gridCol w="432048"/>
              </a:tblGrid>
              <a:tr h="16991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13,5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3851920" y="4149080"/>
          <a:ext cx="1152128" cy="60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14"/>
                <a:gridCol w="359966"/>
                <a:gridCol w="432048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13,4</a:t>
                      </a:r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96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60,7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23" name="Tabela 22"/>
          <p:cNvGraphicFramePr>
            <a:graphicFrameLocks noGrp="1"/>
          </p:cNvGraphicFramePr>
          <p:nvPr/>
        </p:nvGraphicFramePr>
        <p:xfrm>
          <a:off x="7596336" y="3789040"/>
          <a:ext cx="1152128" cy="60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312"/>
                <a:gridCol w="359768"/>
                <a:gridCol w="432048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20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1,33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17670" name="Tabela 23"/>
          <p:cNvGraphicFramePr>
            <a:graphicFrameLocks noGrp="1"/>
          </p:cNvGraphicFramePr>
          <p:nvPr/>
        </p:nvGraphicFramePr>
        <p:xfrm>
          <a:off x="2915221" y="3212753"/>
          <a:ext cx="1152525" cy="585960"/>
        </p:xfrm>
        <a:graphic>
          <a:graphicData uri="http://schemas.openxmlformats.org/drawingml/2006/table">
            <a:tbl>
              <a:tblPr/>
              <a:tblGrid>
                <a:gridCol w="360635"/>
                <a:gridCol w="360090"/>
                <a:gridCol w="431800"/>
              </a:tblGrid>
              <a:tr h="169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18000" marR="18000" marT="18000" marB="18000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</a:rPr>
                        <a:t>91,3</a:t>
                      </a:r>
                    </a:p>
                  </a:txBody>
                  <a:tcPr marL="18000" marR="18000" marT="18000" marB="1800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zcionka tekstu podstawowego"/>
                        </a:rPr>
                        <a:t>54</a:t>
                      </a:r>
                    </a:p>
                  </a:txBody>
                  <a:tcPr marL="18000" marR="18000" marT="18000" marB="18000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zcionka tekstu podstawowego"/>
                        </a:rPr>
                        <a:t>27,7</a:t>
                      </a:r>
                    </a:p>
                  </a:txBody>
                  <a:tcPr marL="18000" marR="18000" marT="18000" marB="18000" anchor="ctr" anchorCtr="1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/>
        </p:nvGraphicFramePr>
        <p:xfrm>
          <a:off x="5940152" y="3573016"/>
          <a:ext cx="1152128" cy="60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320"/>
                <a:gridCol w="360760"/>
                <a:gridCol w="432048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40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10,0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26" name="Tabela 25"/>
          <p:cNvGraphicFramePr>
            <a:graphicFrameLocks noGrp="1"/>
          </p:cNvGraphicFramePr>
          <p:nvPr/>
        </p:nvGraphicFramePr>
        <p:xfrm>
          <a:off x="6156176" y="6021288"/>
          <a:ext cx="1152128" cy="60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39"/>
                <a:gridCol w="359941"/>
                <a:gridCol w="432048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 Narrow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>
                          <a:solidFill>
                            <a:srgbClr val="0070C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70C0"/>
                          </a:solidFill>
                          <a:latin typeface="Arial"/>
                        </a:rPr>
                        <a:t>142,8</a:t>
                      </a:r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50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40,1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6516216" y="2852936"/>
          <a:ext cx="1152128" cy="58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39"/>
                <a:gridCol w="359941"/>
                <a:gridCol w="432048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 Narrow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 Narrow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0" marR="1143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10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21</a:t>
                      </a: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1,9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51520" y="3861048"/>
          <a:ext cx="3456386" cy="2663735"/>
        </p:xfrm>
        <a:graphic>
          <a:graphicData uri="http://schemas.openxmlformats.org/drawingml/2006/table">
            <a:tbl>
              <a:tblPr/>
              <a:tblGrid>
                <a:gridCol w="1584176"/>
                <a:gridCol w="884671"/>
                <a:gridCol w="987539"/>
              </a:tblGrid>
              <a:tr h="288032"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FFFFCC"/>
                          </a:solidFill>
                          <a:latin typeface="Arial"/>
                        </a:rPr>
                        <a:t>kategoria</a:t>
                      </a:r>
                      <a:endParaRPr lang="pl-PL" sz="1000" b="1" i="0" u="none" strike="noStrike" dirty="0">
                        <a:solidFill>
                          <a:srgbClr val="FFFFCC"/>
                        </a:solidFill>
                        <a:latin typeface="Arial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FFFFCC"/>
                          </a:solidFill>
                          <a:latin typeface="Arial"/>
                        </a:rPr>
                        <a:t>Liczba elektrowni</a:t>
                      </a:r>
                      <a:endParaRPr lang="pl-PL" sz="1000" b="1" i="0" u="none" strike="noStrike" dirty="0">
                        <a:solidFill>
                          <a:srgbClr val="FFFFCC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FFFFCC"/>
                          </a:solidFill>
                          <a:latin typeface="Arial"/>
                        </a:rPr>
                        <a:t>Moc</a:t>
                      </a:r>
                      <a:endParaRPr lang="pl-PL" sz="1000" b="1" i="0" u="none" strike="noStrike" dirty="0">
                        <a:solidFill>
                          <a:srgbClr val="FFFFCC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P 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0,3 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577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44,8 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0,3 MW &lt; P </a:t>
                      </a:r>
                      <a:r>
                        <a:rPr lang="pl-PL" sz="1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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1 MW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56,6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eaLnBrk="1" fontAlgn="t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MW &lt; P </a:t>
                      </a:r>
                      <a:r>
                        <a:rPr lang="pl-PL" sz="1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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5 MW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139,0 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 MW &lt; P </a:t>
                      </a:r>
                      <a:r>
                        <a:rPr lang="pl-PL" sz="10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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10 MW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48,3 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MEW razem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737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288,5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klasyczne duże EW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309,2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31330"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elektrownie pompowe</a:t>
                      </a:r>
                      <a:b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z dopływem naturalnym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382,7 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99413">
                <a:tc>
                  <a:txBody>
                    <a:bodyPr/>
                    <a:lstStyle/>
                    <a:p>
                      <a:pPr algn="l" fontAlgn="b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Razem  odnawialne</a:t>
                      </a:r>
                      <a:r>
                        <a:rPr lang="pl-PL" sz="1000" b="1" i="0" u="none" strike="noStrike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EW</a:t>
                      </a:r>
                      <a:endParaRPr lang="pl-PL" sz="10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747</a:t>
                      </a:r>
                      <a:endParaRPr lang="pl-PL" sz="10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980,3 </a:t>
                      </a:r>
                      <a:endParaRPr lang="pl-PL" sz="10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28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6516216" y="1052736"/>
          <a:ext cx="1152128" cy="720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360040"/>
                <a:gridCol w="432048"/>
              </a:tblGrid>
              <a:tr h="2514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 Narrow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22450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pl-PL" sz="1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0" marR="114300" marT="0" marB="0" anchor="ctr"/>
                </a:tc>
              </a:tr>
              <a:tr h="24426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76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15,5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114300" marT="0" marB="0" anchor="ctr"/>
                </a:tc>
              </a:tr>
            </a:tbl>
          </a:graphicData>
        </a:graphic>
      </p:graphicFrame>
      <p:graphicFrame>
        <p:nvGraphicFramePr>
          <p:cNvPr id="22" name="Tabela 21"/>
          <p:cNvGraphicFramePr>
            <a:graphicFrameLocks noGrp="1"/>
          </p:cNvGraphicFramePr>
          <p:nvPr/>
        </p:nvGraphicFramePr>
        <p:xfrm>
          <a:off x="5003800" y="2205038"/>
          <a:ext cx="1152128" cy="58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88"/>
                <a:gridCol w="359792"/>
                <a:gridCol w="432048"/>
              </a:tblGrid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>
                        <a:latin typeface="Arial Narrow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l-PL" sz="8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 smtClean="0"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endParaRPr lang="pl-PL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EW</a:t>
                      </a:r>
                      <a:endParaRPr lang="pl-PL" sz="10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>
                          <a:solidFill>
                            <a:srgbClr val="0070C0"/>
                          </a:solidFill>
                          <a:latin typeface="Arial"/>
                        </a:rPr>
                        <a:t>186,2</a:t>
                      </a:r>
                    </a:p>
                  </a:txBody>
                  <a:tcPr marL="0" marR="36000" marT="0" marB="0" anchor="ctr"/>
                </a:tc>
              </a:tr>
              <a:tr h="1699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 smtClean="0">
                          <a:solidFill>
                            <a:srgbClr val="006600"/>
                          </a:solidFill>
                          <a:latin typeface="Arial Narrow" pitchFamily="34" charset="0"/>
                        </a:rPr>
                        <a:t>MEW</a:t>
                      </a:r>
                      <a:endParaRPr lang="pl-PL" sz="900" b="1" dirty="0">
                        <a:solidFill>
                          <a:srgbClr val="006600"/>
                        </a:solidFill>
                        <a:latin typeface="Arial Narrow" pitchFamily="34" charset="0"/>
                      </a:endParaRPr>
                    </a:p>
                  </a:txBody>
                  <a:tcPr marL="18000" marR="18000" marT="18000" marB="18000" anchor="ctr" anchorCtr="1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47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i="0" u="none" strike="noStrike" dirty="0" smtClean="0">
                          <a:solidFill>
                            <a:srgbClr val="008000"/>
                          </a:solidFill>
                          <a:latin typeface="Czcionka tekstu podstawowego"/>
                        </a:rPr>
                        <a:t>24,7</a:t>
                      </a:r>
                      <a:endParaRPr lang="pl-PL" sz="1000" b="1" i="0" u="none" strike="noStrike" dirty="0">
                        <a:solidFill>
                          <a:srgbClr val="008000"/>
                        </a:solidFill>
                        <a:latin typeface="Czcionka tekstu podstawowego"/>
                      </a:endParaRPr>
                    </a:p>
                  </a:txBody>
                  <a:tcPr marL="0" marR="36000" marT="0" marB="0" anchor="ctr"/>
                </a:tc>
              </a:tr>
            </a:tbl>
          </a:graphicData>
        </a:graphic>
      </p:graphicFrame>
      <p:sp>
        <p:nvSpPr>
          <p:cNvPr id="21784" name="Tabela 23"/>
          <p:cNvSpPr>
            <a:spLocks noGrp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21839" name="Picture 2" descr="Urząd Regulacji Energetyki - 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204864"/>
            <a:ext cx="2219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ymbol zastępczy numeru slajdu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C5314-AABC-4571-91B4-3578593F8FA1}" type="slidenum">
              <a:rPr lang="pl-PL" smtClean="0">
                <a:solidFill>
                  <a:schemeClr val="accent3">
                    <a:lumMod val="50000"/>
                  </a:schemeClr>
                </a:solidFill>
              </a:rPr>
              <a:pPr/>
              <a:t>34</a:t>
            </a:fld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179512" y="260648"/>
            <a:ext cx="7467600" cy="1143000"/>
          </a:xfrm>
        </p:spPr>
        <p:txBody>
          <a:bodyPr anchor="t" anchorCtr="0">
            <a:noAutofit/>
          </a:bodyPr>
          <a:lstStyle/>
          <a:p>
            <a:r>
              <a:rPr lang="pl-PL" sz="1600" b="1" dirty="0" smtClean="0"/>
              <a:t>Informacje o energetyce wodnej w Polsce</a:t>
            </a:r>
            <a:r>
              <a:rPr lang="pl-PL" sz="1600" b="1" dirty="0" smtClean="0">
                <a:solidFill>
                  <a:schemeClr val="accent1"/>
                </a:solidFill>
              </a:rPr>
              <a:t/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Elektrownie wodne w sektorze OZE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251520" y="335699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Stan </a:t>
            </a:r>
            <a:r>
              <a:rPr lang="pl-PL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na 30.06.2015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pPr algn="r"/>
            <a:r>
              <a:rPr lang="pl-PL" sz="1600" b="1" dirty="0" smtClean="0"/>
              <a:t>Informacje o energetyce wodnej w Polsce</a:t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Obserwowane trendy</a:t>
            </a:r>
            <a:endParaRPr lang="pl-PL" sz="1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080542"/>
            <a:ext cx="5760640" cy="376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TEW_Logo_blue_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9552" y="1124744"/>
            <a:ext cx="1835696" cy="8372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45407"/>
            <a:ext cx="35599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 descr="MEW Trynka P_50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674977"/>
            <a:ext cx="3024336" cy="1994383"/>
          </a:xfrm>
          <a:prstGeom prst="rect">
            <a:avLst/>
          </a:prstGeom>
        </p:spPr>
      </p:pic>
      <p:pic>
        <p:nvPicPr>
          <p:cNvPr id="9" name="Obraz 8" descr="Debe.jpg"/>
          <p:cNvPicPr>
            <a:picLocks noChangeAspect="1"/>
          </p:cNvPicPr>
          <p:nvPr/>
        </p:nvPicPr>
        <p:blipFill>
          <a:blip r:embed="rId6" cstate="print"/>
          <a:srcRect t="13716" b="12521"/>
          <a:stretch>
            <a:fillRect/>
          </a:stretch>
        </p:blipFill>
        <p:spPr>
          <a:xfrm>
            <a:off x="3779911" y="4638278"/>
            <a:ext cx="4859313" cy="2016224"/>
          </a:xfrm>
          <a:prstGeom prst="rect">
            <a:avLst/>
          </a:prstGeom>
        </p:spPr>
      </p:pic>
      <p:pic>
        <p:nvPicPr>
          <p:cNvPr id="10" name="Obraz 9" descr="TRMEW_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3728" y="1124744"/>
            <a:ext cx="792088" cy="858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9113" y="3651930"/>
            <a:ext cx="4896544" cy="320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Obraz 10" descr="Koronowo_rurociag_50p.jpg"/>
          <p:cNvPicPr>
            <a:picLocks noChangeAspect="1"/>
          </p:cNvPicPr>
          <p:nvPr/>
        </p:nvPicPr>
        <p:blipFill>
          <a:blip r:embed="rId3" cstate="print"/>
          <a:srcRect l="2469" r="3704"/>
          <a:stretch>
            <a:fillRect/>
          </a:stretch>
        </p:blipFill>
        <p:spPr>
          <a:xfrm>
            <a:off x="208087" y="2276872"/>
            <a:ext cx="2989666" cy="424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pPr algn="r"/>
            <a:r>
              <a:rPr lang="pl-PL" sz="1600" b="1" dirty="0" smtClean="0"/>
              <a:t>Informacje o energetyce wodnej w Polsce</a:t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Obserwowane trendy</a:t>
            </a:r>
            <a:endParaRPr lang="pl-PL" sz="1400" dirty="0"/>
          </a:p>
        </p:txBody>
      </p:sp>
      <p:pic>
        <p:nvPicPr>
          <p:cNvPr id="10" name="Obraz 9" descr="TEW_Logo_blue_3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536" y="116632"/>
            <a:ext cx="1835696" cy="837257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 b="10922"/>
          <a:stretch>
            <a:fillRect/>
          </a:stretch>
        </p:blipFill>
        <p:spPr bwMode="auto">
          <a:xfrm>
            <a:off x="3382912" y="980728"/>
            <a:ext cx="5027687" cy="290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r"/>
            <a:r>
              <a:rPr lang="pl-PL" sz="1600" b="1" dirty="0" smtClean="0"/>
              <a:t>Informacje o energetyce wodnej w Polsce</a:t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Szacunkowy potencjał hydroenergetyczny MEW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quarter" idx="1"/>
          </p:nvPr>
        </p:nvGraphicFramePr>
        <p:xfrm>
          <a:off x="467544" y="1124744"/>
          <a:ext cx="7467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600"/>
                <a:gridCol w="1288250"/>
                <a:gridCol w="1288250"/>
                <a:gridCol w="1288250"/>
                <a:gridCol w="1288250"/>
              </a:tblGrid>
              <a:tr h="320040">
                <a:tc rowSpan="2">
                  <a:txBody>
                    <a:bodyPr/>
                    <a:lstStyle/>
                    <a:p>
                      <a:endParaRPr lang="pl-PL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200" b="1" i="0" u="none" strike="noStrike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≤ 10 MW</a:t>
                      </a:r>
                      <a:endParaRPr kumimoji="0" lang="pl-PL" sz="1200" b="1" i="0" u="none" strike="noStrike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1100" b="1" i="0" u="none" strike="noStrike" dirty="0">
                        <a:solidFill>
                          <a:srgbClr val="323232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200" b="1" i="0" u="none" strike="noStrike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&gt; 10 MW</a:t>
                      </a:r>
                      <a:endParaRPr kumimoji="0" lang="pl-PL" sz="1200" b="1" i="0" u="none" strike="noStrike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1100" b="1" i="0" u="none" strike="noStrike" dirty="0">
                        <a:solidFill>
                          <a:srgbClr val="323232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GWh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MW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GWh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MW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a)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Potencjał teoretyczny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13 400</a:t>
                      </a:r>
                    </a:p>
                  </a:txBody>
                  <a:tcPr marL="9525" marR="857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11 600</a:t>
                      </a:r>
                    </a:p>
                  </a:txBody>
                  <a:tcPr marL="9525" marR="857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b) Potencjał techniczny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3350 </a:t>
                      </a:r>
                      <a:r>
                        <a:rPr lang="pl-PL" sz="1200" b="0" i="0" u="none" strike="noStrike" dirty="0" smtClean="0">
                          <a:solidFill>
                            <a:schemeClr val="tx2"/>
                          </a:solidFill>
                          <a:latin typeface="Arial"/>
                        </a:rPr>
                        <a:t>(5050)</a:t>
                      </a:r>
                      <a:r>
                        <a:rPr lang="pl-PL" sz="1200" dirty="0" smtClean="0">
                          <a:solidFill>
                            <a:srgbClr val="0070C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endParaRPr lang="pl-PL" sz="1200" b="0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1 500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8 650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4 000</a:t>
                      </a:r>
                    </a:p>
                  </a:txBody>
                  <a:tcPr marL="9525" marR="857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c)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Potencjał ekonomiczny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2 500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735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6 000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2 800</a:t>
                      </a:r>
                    </a:p>
                  </a:txBody>
                  <a:tcPr marL="9525" marR="857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Rok 2014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1035**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302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   1370**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674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85725" marT="9525" marB="0" anchor="ctr"/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37</a:t>
            </a:fld>
            <a:endParaRPr lang="pl-PL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45626727"/>
              </p:ext>
            </p:extLst>
          </p:nvPr>
        </p:nvGraphicFramePr>
        <p:xfrm>
          <a:off x="467544" y="4077072"/>
          <a:ext cx="7488832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67628"/>
                <a:gridCol w="1021204"/>
              </a:tblGrid>
              <a:tr h="417635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solidFill>
                            <a:schemeClr val="bg1"/>
                          </a:solidFill>
                        </a:rPr>
                        <a:t>Obiekty</a:t>
                      </a:r>
                      <a:r>
                        <a:rPr lang="pl-PL" sz="1200" baseline="0" dirty="0" smtClean="0">
                          <a:solidFill>
                            <a:schemeClr val="bg1"/>
                          </a:solidFill>
                        </a:rPr>
                        <a:t> piętrzące  będące własnością Skarbu Państwa, </a:t>
                      </a:r>
                      <a:br>
                        <a:rPr lang="pl-PL" sz="120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200" baseline="0" dirty="0" smtClean="0">
                          <a:solidFill>
                            <a:schemeClr val="bg1"/>
                          </a:solidFill>
                        </a:rPr>
                        <a:t>zinwentaryzowane przez KZGW (wysokość budowli powyżej 0,7 m)*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</a:rPr>
                        <a:t>14 420</a:t>
                      </a:r>
                      <a:endParaRPr lang="pl-PL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67433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solidFill>
                            <a:schemeClr val="bg1"/>
                          </a:solidFill>
                        </a:rPr>
                        <a:t>MEW przy zinwentaryzowanych obiektach*</a:t>
                      </a:r>
                      <a:endParaRPr lang="pl-PL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</a:rPr>
                        <a:t>651</a:t>
                      </a:r>
                      <a:endParaRPr lang="pl-PL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17635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solidFill>
                            <a:schemeClr val="bg1"/>
                          </a:solidFill>
                        </a:rPr>
                        <a:t>Stopień wykorzystania hydroenergetycznego </a:t>
                      </a:r>
                      <a:br>
                        <a:rPr lang="pl-PL" sz="12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200" dirty="0" smtClean="0">
                          <a:solidFill>
                            <a:schemeClr val="bg1"/>
                          </a:solidFill>
                        </a:rPr>
                        <a:t>zinwentaryzowanych obiektów piętrzących</a:t>
                      </a:r>
                      <a:endParaRPr lang="pl-PL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</a:rPr>
                        <a:t>4,5%</a:t>
                      </a:r>
                      <a:endParaRPr lang="pl-PL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</a:tr>
            </a:tbl>
          </a:graphicData>
        </a:graphic>
      </p:graphicFrame>
      <p:sp>
        <p:nvSpPr>
          <p:cNvPr id="7" name="Prostokąt 6"/>
          <p:cNvSpPr/>
          <p:nvPr/>
        </p:nvSpPr>
        <p:spPr>
          <a:xfrm>
            <a:off x="395536" y="530120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źródło: Prezentacja pt. Inwentaryzacja stopni piętrzących, M. Kowalczyk, KZGW, </a:t>
            </a:r>
            <a:b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Konferencja </a:t>
            </a:r>
            <a:r>
              <a:rPr lang="pl-PL" sz="1100" i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Dziś i jutro energetyki wodnej w Polsce i UE</a:t>
            </a: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Renexpo, Warszawa, 18.10.2012</a:t>
            </a:r>
            <a:r>
              <a:rPr lang="pl-PL" sz="12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8" name="Picture 7" descr="F:\DOKUMENTY\SHP_STREAM_MAP\Publicity\STREAMMAP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5805264"/>
            <a:ext cx="18002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TRMEW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733256"/>
            <a:ext cx="792088" cy="858510"/>
          </a:xfrm>
          <a:prstGeom prst="rect">
            <a:avLst/>
          </a:prstGeom>
        </p:spPr>
      </p:pic>
      <p:pic>
        <p:nvPicPr>
          <p:cNvPr id="10" name="Obraz 9" descr="TEW_Logo_blue_3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536" y="188640"/>
            <a:ext cx="1835696" cy="837257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95536" y="3356992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   Po dodaniu 1700 </a:t>
            </a:r>
            <a:r>
              <a:rPr lang="pl-PL" sz="1200" dirty="0" err="1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GWh</a:t>
            </a:r>
            <a:r>
              <a:rPr lang="pl-PL" sz="12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związanych z ciekami o jednostkowej mocy surowej &lt; 100 </a:t>
            </a:r>
            <a:r>
              <a:rPr lang="pl-PL" sz="1200" dirty="0" err="1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kW</a:t>
            </a:r>
            <a:r>
              <a:rPr lang="pl-PL" sz="12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/km</a:t>
            </a:r>
          </a:p>
          <a:p>
            <a:r>
              <a:rPr lang="pl-PL" sz="12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**  Wartość normalizowana wg Dyrektywy OZE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/>
              <a:t>Informacje o energetyce wodnej w Polsce</a:t>
            </a:r>
            <a:endParaRPr lang="pl-PL" sz="1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38</a:t>
            </a:fld>
            <a:endParaRPr lang="pl-PL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92696"/>
            <a:ext cx="5400600" cy="33843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C:\Users\cazzetta\Desktop\LOG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1501575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79512" y="4032498"/>
            <a:ext cx="7992888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Mapa RESTOR Hydro</a:t>
            </a:r>
          </a:p>
          <a:p>
            <a:pPr>
              <a:spcAft>
                <a:spcPts val="600"/>
              </a:spcAft>
            </a:pPr>
            <a:r>
              <a:rPr lang="pl-PL" sz="1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 tysięcy potencjalnych lokalizacji MEW w Polsce</a:t>
            </a:r>
            <a:endParaRPr lang="pl-PL" sz="1400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300"/>
              </a:spcAft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Dane o obiektach  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szacowany średni przepływ,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szacowana wysokość spadu, 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szacunkowa moc instalowana obiektu, 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historyczne przeznaczenie, 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obecny stan techniczny, 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informacje o ograniczeniach związanych z ochroną środowiska,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informacje o ograniczeniach związanych z ochroną obiektów zabytkowych,</a:t>
            </a:r>
          </a:p>
          <a:p>
            <a:pPr marL="457200" indent="-457200">
              <a:spcAft>
                <a:spcPts val="300"/>
              </a:spcAft>
              <a:buFont typeface="Arial" pitchFamily="34" charset="0"/>
              <a:buChar char="•"/>
            </a:pPr>
            <a:r>
              <a:rPr lang="pl-PL" sz="11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odległość od </a:t>
            </a:r>
            <a:r>
              <a:rPr lang="pl-PL" sz="110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sieci energetycznej. </a:t>
            </a:r>
            <a:endParaRPr lang="pl-PL" sz="1200" dirty="0"/>
          </a:p>
        </p:txBody>
      </p:sp>
      <p:pic>
        <p:nvPicPr>
          <p:cNvPr id="8" name="Obraz 7" descr="TRMEW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268760"/>
            <a:ext cx="792088" cy="85851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07504" y="6443960"/>
            <a:ext cx="8640960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pl-PL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źródło: </a:t>
            </a:r>
            <a:r>
              <a:rPr lang="pl-PL" sz="100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pl-PL" sz="1000" smtClean="0"/>
              <a:t>E.Malicka </a:t>
            </a:r>
            <a:r>
              <a:rPr lang="pl-PL" sz="1000" dirty="0" smtClean="0"/>
              <a:t>: </a:t>
            </a:r>
            <a:r>
              <a:rPr lang="pl-PL" sz="1000" i="1" dirty="0" smtClean="0"/>
              <a:t>Możliwości wykorzystania istniejących obiektów piętrzących  pod </a:t>
            </a:r>
            <a:r>
              <a:rPr lang="pl-PL" sz="1000" i="1" smtClean="0"/>
              <a:t>budowę MEW. </a:t>
            </a:r>
            <a:r>
              <a:rPr lang="pl-PL" sz="1000" i="1" dirty="0" smtClean="0"/>
              <a:t>Dostępne bazy danych i uwarunkowania prawne</a:t>
            </a:r>
            <a:r>
              <a:rPr lang="pl-PL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PKH RENEXPO Poland 2015, Warszawa</a:t>
            </a:r>
            <a:r>
              <a:rPr lang="pl-PL" sz="1000" smtClean="0">
                <a:latin typeface="Tahoma" pitchFamily="34" charset="0"/>
                <a:ea typeface="Tahoma" pitchFamily="34" charset="0"/>
                <a:cs typeface="Tahoma" pitchFamily="34" charset="0"/>
              </a:rPr>
              <a:t>, 18.10.2012.</a:t>
            </a:r>
            <a:endParaRPr lang="pl-PL" sz="105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420888"/>
            <a:ext cx="6534472" cy="2528302"/>
          </a:xfrm>
        </p:spPr>
        <p:txBody>
          <a:bodyPr>
            <a:normAutofit/>
          </a:bodyPr>
          <a:lstStyle/>
          <a:p>
            <a:r>
              <a:rPr lang="pl-PL" sz="2200" dirty="0" smtClean="0"/>
              <a:t>W jakiej mierze polska hydroenergetyka</a:t>
            </a:r>
            <a:br>
              <a:rPr lang="pl-PL" sz="2200" dirty="0" smtClean="0"/>
            </a:br>
            <a:r>
              <a:rPr lang="pl-PL" sz="2200" dirty="0" smtClean="0"/>
              <a:t>może podjąć się stabilizacji</a:t>
            </a:r>
            <a:br>
              <a:rPr lang="pl-PL" sz="2200" dirty="0" smtClean="0"/>
            </a:br>
            <a:r>
              <a:rPr lang="pl-PL" sz="2200" dirty="0" smtClean="0"/>
              <a:t>systemu elektroenergetycznego </a:t>
            </a:r>
            <a:br>
              <a:rPr lang="pl-PL" sz="2200" dirty="0" smtClean="0"/>
            </a:br>
            <a:r>
              <a:rPr lang="pl-PL" sz="2200" dirty="0" smtClean="0"/>
              <a:t>w warunkach silnej penetracji</a:t>
            </a:r>
            <a:br>
              <a:rPr lang="pl-PL" sz="2200" dirty="0" smtClean="0"/>
            </a:br>
            <a:r>
              <a:rPr lang="pl-PL" sz="2200" dirty="0" smtClean="0"/>
              <a:t>niestabilnymi źródłami energii?</a:t>
            </a:r>
            <a:endParaRPr lang="pl-PL" sz="2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Inicjatywa TEW na rzecz </a:t>
            </a:r>
            <a:br>
              <a:rPr lang="pl-PL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pl-PL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uwolnienia i rozbudowy potencjału magazynowego</a:t>
            </a:r>
            <a:br>
              <a:rPr lang="pl-PL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pl-PL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polskich elektrowni wodnych</a:t>
            </a:r>
            <a:endParaRPr lang="pl-PL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39</a:t>
            </a:fld>
            <a:endParaRPr lang="pl-PL"/>
          </a:p>
        </p:txBody>
      </p:sp>
      <p:pic>
        <p:nvPicPr>
          <p:cNvPr id="5" name="Obraz 4" descr="TEW_Logo_2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588224" y="188640"/>
            <a:ext cx="23681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79388"/>
            <a:ext cx="774528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800" dirty="0" smtClean="0">
                <a:solidFill>
                  <a:schemeClr val="accent1"/>
                </a:solidFill>
              </a:rPr>
              <a:t/>
            </a:r>
            <a:br>
              <a:rPr lang="pl-PL" sz="1800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obecny i przewidywany udział niestabilnych źródeł energii </a:t>
            </a:r>
            <a:br>
              <a:rPr lang="pl-PL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 bilansie energii elektrycznej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147983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25144"/>
            <a:ext cx="2733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27640" cy="1224136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Istniejące i potencjalne możliwości kompensacji fluktuacji mocy wywołanych niestabilnymi źródłami energii w Polsce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oparciu krajową hydroenergetykę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1800" b="1" dirty="0" smtClean="0"/>
              <a:t>Możliwości akumulacyjne elektrowni zbiornikowych </a:t>
            </a:r>
            <a:br>
              <a:rPr lang="pl-PL" sz="1800" b="1" dirty="0" smtClean="0"/>
            </a:br>
            <a:r>
              <a:rPr lang="pl-PL" sz="1800" b="1" dirty="0" smtClean="0">
                <a:solidFill>
                  <a:srgbClr val="FF0000"/>
                </a:solidFill>
              </a:rPr>
              <a:t>o mocy powyżej 5 MW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015" y="1574932"/>
            <a:ext cx="7103297" cy="5054341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>
                <a:alpha val="50026"/>
              </a:srgbClr>
            </a:outerShdw>
          </a:effectLst>
        </p:spPr>
      </p:pic>
      <p:pic>
        <p:nvPicPr>
          <p:cNvPr id="16" name="Obraz 15" descr="TEW_Logo_blue_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67944" y="2318023"/>
            <a:ext cx="1835696" cy="83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 descr="SOLINA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419475"/>
            <a:ext cx="3159455" cy="2251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67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Istniejące i potencjalne możliwości kompensacji fluktuacji mocy wywołanych niestabilnymi źródłami energii w Polsce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oparciu krajową hydroenergetykę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41</a:t>
            </a:fld>
            <a:endParaRPr lang="pl-PL"/>
          </a:p>
        </p:txBody>
      </p:sp>
      <p:grpSp>
        <p:nvGrpSpPr>
          <p:cNvPr id="3" name="Grupa 33"/>
          <p:cNvGrpSpPr/>
          <p:nvPr/>
        </p:nvGrpSpPr>
        <p:grpSpPr>
          <a:xfrm>
            <a:off x="539552" y="1442492"/>
            <a:ext cx="4537075" cy="4527550"/>
            <a:chOff x="539552" y="1556792"/>
            <a:chExt cx="4537075" cy="452755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539552" y="1556792"/>
              <a:ext cx="4537075" cy="4527550"/>
              <a:chOff x="1319" y="758"/>
              <a:chExt cx="2783" cy="3442"/>
            </a:xfrm>
          </p:grpSpPr>
          <p:sp>
            <p:nvSpPr>
              <p:cNvPr id="28" name="Freeform 3"/>
              <p:cNvSpPr>
                <a:spLocks noChangeArrowheads="1"/>
              </p:cNvSpPr>
              <p:nvPr/>
            </p:nvSpPr>
            <p:spPr bwMode="auto">
              <a:xfrm>
                <a:off x="1604" y="1140"/>
                <a:ext cx="2395" cy="2815"/>
              </a:xfrm>
              <a:custGeom>
                <a:avLst/>
                <a:gdLst>
                  <a:gd name="T0" fmla="*/ 0 w 2396"/>
                  <a:gd name="T1" fmla="*/ 0 h 2816"/>
                  <a:gd name="T2" fmla="*/ 0 w 2396"/>
                  <a:gd name="T3" fmla="*/ 2812 h 2816"/>
                  <a:gd name="T4" fmla="*/ 2392 w 2396"/>
                  <a:gd name="T5" fmla="*/ 2812 h 2816"/>
                  <a:gd name="T6" fmla="*/ 2392 w 2396"/>
                  <a:gd name="T7" fmla="*/ 2616 h 2816"/>
                  <a:gd name="T8" fmla="*/ 1992 w 2396"/>
                  <a:gd name="T9" fmla="*/ 2616 h 2816"/>
                  <a:gd name="T10" fmla="*/ 1992 w 2396"/>
                  <a:gd name="T11" fmla="*/ 1832 h 2816"/>
                  <a:gd name="T12" fmla="*/ 1888 w 2396"/>
                  <a:gd name="T13" fmla="*/ 1832 h 2816"/>
                  <a:gd name="T14" fmla="*/ 1888 w 2396"/>
                  <a:gd name="T15" fmla="*/ 1800 h 2816"/>
                  <a:gd name="T16" fmla="*/ 1568 w 2396"/>
                  <a:gd name="T17" fmla="*/ 1800 h 2816"/>
                  <a:gd name="T18" fmla="*/ 1568 w 2396"/>
                  <a:gd name="T19" fmla="*/ 1716 h 2816"/>
                  <a:gd name="T20" fmla="*/ 1504 w 2396"/>
                  <a:gd name="T21" fmla="*/ 1716 h 2816"/>
                  <a:gd name="T22" fmla="*/ 1504 w 2396"/>
                  <a:gd name="T23" fmla="*/ 1304 h 2816"/>
                  <a:gd name="T24" fmla="*/ 944 w 2396"/>
                  <a:gd name="T25" fmla="*/ 1304 h 2816"/>
                  <a:gd name="T26" fmla="*/ 944 w 2396"/>
                  <a:gd name="T27" fmla="*/ 1256 h 2816"/>
                  <a:gd name="T28" fmla="*/ 616 w 2396"/>
                  <a:gd name="T29" fmla="*/ 1256 h 2816"/>
                  <a:gd name="T30" fmla="*/ 616 w 2396"/>
                  <a:gd name="T31" fmla="*/ 1212 h 2816"/>
                  <a:gd name="T32" fmla="*/ 568 w 2396"/>
                  <a:gd name="T33" fmla="*/ 1212 h 2816"/>
                  <a:gd name="T34" fmla="*/ 568 w 2396"/>
                  <a:gd name="T35" fmla="*/ 1120 h 2816"/>
                  <a:gd name="T36" fmla="*/ 547 w 2396"/>
                  <a:gd name="T37" fmla="*/ 1108 h 2816"/>
                  <a:gd name="T38" fmla="*/ 532 w 2396"/>
                  <a:gd name="T39" fmla="*/ 1088 h 2816"/>
                  <a:gd name="T40" fmla="*/ 212 w 2396"/>
                  <a:gd name="T41" fmla="*/ 1088 h 2816"/>
                  <a:gd name="T42" fmla="*/ 180 w 2396"/>
                  <a:gd name="T43" fmla="*/ 1070 h 2816"/>
                  <a:gd name="T44" fmla="*/ 172 w 2396"/>
                  <a:gd name="T45" fmla="*/ 1040 h 2816"/>
                  <a:gd name="T46" fmla="*/ 164 w 2396"/>
                  <a:gd name="T47" fmla="*/ 1012 h 2816"/>
                  <a:gd name="T48" fmla="*/ 164 w 2396"/>
                  <a:gd name="T49" fmla="*/ 952 h 2816"/>
                  <a:gd name="T50" fmla="*/ 108 w 2396"/>
                  <a:gd name="T51" fmla="*/ 952 h 2816"/>
                  <a:gd name="T52" fmla="*/ 108 w 2396"/>
                  <a:gd name="T53" fmla="*/ 324 h 2816"/>
                  <a:gd name="T54" fmla="*/ 32 w 2396"/>
                  <a:gd name="T55" fmla="*/ 324 h 2816"/>
                  <a:gd name="T56" fmla="*/ 32 w 2396"/>
                  <a:gd name="T57" fmla="*/ 4 h 2816"/>
                  <a:gd name="T58" fmla="*/ 0 w 2396"/>
                  <a:gd name="T59" fmla="*/ 0 h 281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396" h="2816">
                    <a:moveTo>
                      <a:pt x="0" y="0"/>
                    </a:moveTo>
                    <a:lnTo>
                      <a:pt x="0" y="2816"/>
                    </a:lnTo>
                    <a:lnTo>
                      <a:pt x="2396" y="2816"/>
                    </a:lnTo>
                    <a:lnTo>
                      <a:pt x="2396" y="2620"/>
                    </a:lnTo>
                    <a:lnTo>
                      <a:pt x="1996" y="2620"/>
                    </a:lnTo>
                    <a:lnTo>
                      <a:pt x="1996" y="1836"/>
                    </a:lnTo>
                    <a:lnTo>
                      <a:pt x="1892" y="1836"/>
                    </a:lnTo>
                    <a:lnTo>
                      <a:pt x="1892" y="1804"/>
                    </a:lnTo>
                    <a:lnTo>
                      <a:pt x="1572" y="1804"/>
                    </a:lnTo>
                    <a:lnTo>
                      <a:pt x="1572" y="1720"/>
                    </a:lnTo>
                    <a:lnTo>
                      <a:pt x="1508" y="1720"/>
                    </a:lnTo>
                    <a:lnTo>
                      <a:pt x="1508" y="1304"/>
                    </a:lnTo>
                    <a:lnTo>
                      <a:pt x="944" y="1304"/>
                    </a:lnTo>
                    <a:lnTo>
                      <a:pt x="944" y="1256"/>
                    </a:lnTo>
                    <a:lnTo>
                      <a:pt x="616" y="1256"/>
                    </a:lnTo>
                    <a:lnTo>
                      <a:pt x="616" y="1212"/>
                    </a:lnTo>
                    <a:lnTo>
                      <a:pt x="568" y="1212"/>
                    </a:lnTo>
                    <a:lnTo>
                      <a:pt x="568" y="1120"/>
                    </a:lnTo>
                    <a:lnTo>
                      <a:pt x="547" y="1108"/>
                    </a:lnTo>
                    <a:lnTo>
                      <a:pt x="532" y="1088"/>
                    </a:lnTo>
                    <a:lnTo>
                      <a:pt x="212" y="1088"/>
                    </a:lnTo>
                    <a:lnTo>
                      <a:pt x="180" y="1070"/>
                    </a:lnTo>
                    <a:lnTo>
                      <a:pt x="172" y="1040"/>
                    </a:lnTo>
                    <a:lnTo>
                      <a:pt x="164" y="1012"/>
                    </a:lnTo>
                    <a:lnTo>
                      <a:pt x="164" y="952"/>
                    </a:lnTo>
                    <a:lnTo>
                      <a:pt x="108" y="952"/>
                    </a:lnTo>
                    <a:lnTo>
                      <a:pt x="108" y="324"/>
                    </a:lnTo>
                    <a:lnTo>
                      <a:pt x="32" y="324"/>
                    </a:lnTo>
                    <a:lnTo>
                      <a:pt x="32" y="4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D0808"/>
                  </a:gs>
                  <a:gs pos="100000">
                    <a:srgbClr val="FFF200"/>
                  </a:gs>
                </a:gsLst>
                <a:lin ang="5400000" scaled="1"/>
              </a:gradFill>
              <a:ln w="9525" cap="flat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510"/>
              <a:stretch>
                <a:fillRect/>
              </a:stretch>
            </p:blipFill>
            <p:spPr bwMode="auto">
              <a:xfrm>
                <a:off x="1441" y="758"/>
                <a:ext cx="2661" cy="344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30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19" y="2185"/>
                <a:ext cx="121" cy="40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31" name="Text Box 6"/>
              <p:cNvSpPr txBox="1">
                <a:spLocks noChangeArrowheads="1"/>
              </p:cNvSpPr>
              <p:nvPr/>
            </p:nvSpPr>
            <p:spPr bwMode="auto">
              <a:xfrm>
                <a:off x="2727" y="800"/>
                <a:ext cx="1336" cy="3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r"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pl-PL" altLang="pl-PL" sz="900" b="1" i="1">
                    <a:solidFill>
                      <a:srgbClr val="808080"/>
                    </a:solidFill>
                    <a:cs typeface="Arial" charset="0"/>
                  </a:rPr>
                  <a:t>Czas pracy elektrowni obliczony </a:t>
                </a:r>
                <a:br>
                  <a:rPr lang="pl-PL" altLang="pl-PL" sz="900" b="1" i="1">
                    <a:solidFill>
                      <a:srgbClr val="808080"/>
                    </a:solidFill>
                    <a:cs typeface="Arial" charset="0"/>
                  </a:rPr>
                </a:br>
                <a:r>
                  <a:rPr lang="pl-PL" altLang="pl-PL" sz="900" b="1" i="1">
                    <a:solidFill>
                      <a:srgbClr val="808080"/>
                    </a:solidFill>
                    <a:cs typeface="Arial" charset="0"/>
                  </a:rPr>
                  <a:t>z uwzględnieniem dopływu </a:t>
                </a:r>
                <a:br>
                  <a:rPr lang="pl-PL" altLang="pl-PL" sz="900" b="1" i="1">
                    <a:solidFill>
                      <a:srgbClr val="808080"/>
                    </a:solidFill>
                    <a:cs typeface="Arial" charset="0"/>
                  </a:rPr>
                </a:br>
                <a:r>
                  <a:rPr lang="pl-PL" altLang="pl-PL" sz="900" b="1" i="1">
                    <a:solidFill>
                      <a:srgbClr val="808080"/>
                    </a:solidFill>
                    <a:cs typeface="Arial" charset="0"/>
                  </a:rPr>
                  <a:t>do zbiornika o wartości SSQ </a:t>
                </a:r>
              </a:p>
            </p:txBody>
          </p:sp>
        </p:grpSp>
        <p:sp>
          <p:nvSpPr>
            <p:cNvPr id="26" name="Line 9"/>
            <p:cNvSpPr>
              <a:spLocks noChangeShapeType="1"/>
            </p:cNvSpPr>
            <p:nvPr/>
          </p:nvSpPr>
          <p:spPr bwMode="auto">
            <a:xfrm>
              <a:off x="2843808" y="3284984"/>
              <a:ext cx="7144" cy="499070"/>
            </a:xfrm>
            <a:prstGeom prst="line">
              <a:avLst/>
            </a:prstGeom>
            <a:noFill/>
            <a:ln w="1908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619672" y="2132856"/>
              <a:ext cx="2185987" cy="10969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po 125 godzinach </a:t>
              </a:r>
              <a:b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000" dirty="0">
                  <a:solidFill>
                    <a:srgbClr val="000000"/>
                  </a:solidFill>
                  <a:cs typeface="Arial" charset="0"/>
                </a:rPr>
                <a:t>(połowa czasu całkowitego pracy wszystkich elektrowni)</a:t>
              </a: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 </a:t>
              </a:r>
              <a:b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praca z mocą </a:t>
              </a:r>
              <a:r>
                <a:rPr lang="pl-PL" altLang="pl-PL" sz="1400">
                  <a:solidFill>
                    <a:srgbClr val="000000"/>
                  </a:solidFill>
                  <a:cs typeface="Arial" charset="0"/>
                </a:rPr>
                <a:t/>
              </a:r>
              <a:br>
                <a:rPr lang="pl-PL" altLang="pl-PL" sz="140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400" smtClean="0">
                  <a:solidFill>
                    <a:srgbClr val="000000"/>
                  </a:solidFill>
                  <a:cs typeface="Arial" charset="0"/>
                </a:rPr>
                <a:t>ok. </a:t>
              </a: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380 MW</a:t>
              </a: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 flipH="1" flipV="1">
              <a:off x="3563888" y="3979416"/>
              <a:ext cx="864096" cy="0"/>
            </a:xfrm>
            <a:prstGeom prst="line">
              <a:avLst/>
            </a:prstGeom>
            <a:noFill/>
            <a:ln w="1908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707904" y="2492896"/>
              <a:ext cx="1322928" cy="14001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po 160 godzinach praca z mocą </a:t>
              </a:r>
              <a:r>
                <a:rPr lang="pl-PL" altLang="pl-PL" sz="1400">
                  <a:solidFill>
                    <a:srgbClr val="000000"/>
                  </a:solidFill>
                  <a:cs typeface="Arial" charset="0"/>
                </a:rPr>
                <a:t/>
              </a:r>
              <a:br>
                <a:rPr lang="pl-PL" altLang="pl-PL" sz="140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400" smtClean="0">
                  <a:solidFill>
                    <a:srgbClr val="000000"/>
                  </a:solidFill>
                  <a:cs typeface="Arial" charset="0"/>
                </a:rPr>
                <a:t>ok. </a:t>
              </a: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360 MW </a:t>
              </a:r>
              <a:b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000" dirty="0">
                  <a:solidFill>
                    <a:srgbClr val="000000"/>
                  </a:solidFill>
                  <a:cs typeface="Arial" charset="0"/>
                </a:rPr>
                <a:t>(połowa mocy wszystkich elektrowni)</a:t>
              </a:r>
            </a:p>
          </p:txBody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5148064" y="1484784"/>
            <a:ext cx="3168352" cy="998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pl-PL" sz="1400" b="1" dirty="0">
                <a:solidFill>
                  <a:srgbClr val="000000"/>
                </a:solidFill>
              </a:rPr>
              <a:t>Możliwości akumulacyjne </a:t>
            </a:r>
            <a:r>
              <a:rPr lang="pl-PL" altLang="pl-PL" sz="1400" b="1" dirty="0" smtClean="0">
                <a:solidFill>
                  <a:srgbClr val="000000"/>
                </a:solidFill>
              </a:rPr>
              <a:t/>
            </a:r>
            <a:br>
              <a:rPr lang="pl-PL" altLang="pl-PL" sz="1400" b="1" dirty="0" smtClean="0">
                <a:solidFill>
                  <a:srgbClr val="000000"/>
                </a:solidFill>
              </a:rPr>
            </a:br>
            <a:r>
              <a:rPr lang="pl-PL" altLang="pl-PL" sz="1400" b="1" dirty="0" smtClean="0">
                <a:solidFill>
                  <a:srgbClr val="000000"/>
                </a:solidFill>
              </a:rPr>
              <a:t>elektrowni </a:t>
            </a:r>
            <a:r>
              <a:rPr lang="pl-PL" altLang="pl-PL" sz="1400" b="1" dirty="0">
                <a:solidFill>
                  <a:srgbClr val="000000"/>
                </a:solidFill>
              </a:rPr>
              <a:t>zbiornikowych </a:t>
            </a:r>
            <a:br>
              <a:rPr lang="pl-PL" altLang="pl-PL" sz="1400" b="1" dirty="0">
                <a:solidFill>
                  <a:srgbClr val="000000"/>
                </a:solidFill>
              </a:rPr>
            </a:br>
            <a:r>
              <a:rPr lang="pl-PL" altLang="pl-PL" b="1" dirty="0">
                <a:solidFill>
                  <a:srgbClr val="FF0000"/>
                </a:solidFill>
              </a:rPr>
              <a:t>o mocy powyżej 5 MW</a:t>
            </a:r>
            <a:br>
              <a:rPr lang="pl-PL" altLang="pl-PL" b="1" dirty="0">
                <a:solidFill>
                  <a:srgbClr val="FF0000"/>
                </a:solidFill>
              </a:rPr>
            </a:br>
            <a:r>
              <a:rPr lang="pl-PL" altLang="pl-PL" sz="1400" b="1" dirty="0">
                <a:solidFill>
                  <a:srgbClr val="FF0000"/>
                </a:solidFill>
              </a:rPr>
              <a:t> </a:t>
            </a:r>
            <a:r>
              <a:rPr lang="el-GR" altLang="pl-PL" b="1" dirty="0">
                <a:solidFill>
                  <a:srgbClr val="FF0000"/>
                </a:solidFill>
                <a:cs typeface="Arial" charset="0"/>
              </a:rPr>
              <a:t>Σ</a:t>
            </a:r>
            <a:r>
              <a:rPr lang="pl-PL" altLang="pl-PL" b="1" dirty="0" err="1">
                <a:solidFill>
                  <a:srgbClr val="FF0000"/>
                </a:solidFill>
              </a:rPr>
              <a:t>E</a:t>
            </a:r>
            <a:r>
              <a:rPr lang="pl-PL" altLang="pl-PL" b="1" baseline="-25000" dirty="0" err="1">
                <a:solidFill>
                  <a:srgbClr val="FF0000"/>
                </a:solidFill>
              </a:rPr>
              <a:t>aku</a:t>
            </a:r>
            <a:r>
              <a:rPr lang="pl-PL" altLang="pl-PL" b="1" dirty="0">
                <a:solidFill>
                  <a:srgbClr val="FF0000"/>
                </a:solidFill>
              </a:rPr>
              <a:t> = 86 000 </a:t>
            </a:r>
            <a:r>
              <a:rPr lang="pl-PL" altLang="pl-PL" b="1" dirty="0" err="1">
                <a:solidFill>
                  <a:srgbClr val="FF0000"/>
                </a:solidFill>
              </a:rPr>
              <a:t>MWh</a:t>
            </a:r>
            <a:endParaRPr lang="pl-PL" altLang="pl-PL" b="1" dirty="0">
              <a:solidFill>
                <a:srgbClr val="FF0000"/>
              </a:solidFill>
            </a:endParaRPr>
          </a:p>
        </p:txBody>
      </p:sp>
      <p:pic>
        <p:nvPicPr>
          <p:cNvPr id="16" name="Obraz 15" descr="TEW_Logo_blue_3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9632" y="4687044"/>
            <a:ext cx="1835696" cy="83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2764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Istniejące i potencjalne możliwości kompensacji fluktuacji mocy wywołanych niestabilnymi źródłami energii w Polsce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oparciu krajową hydroenergetykę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1800" b="1" dirty="0" smtClean="0"/>
              <a:t>Możliwości akumulacyjne elektrowni zbiornikowych </a:t>
            </a:r>
            <a:r>
              <a:rPr lang="pl-PL" sz="1800" b="1" dirty="0" smtClean="0">
                <a:solidFill>
                  <a:srgbClr val="FF0000"/>
                </a:solidFill>
              </a:rPr>
              <a:t>o mocy do 5 MW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42</a:t>
            </a:fld>
            <a:endParaRPr lang="pl-PL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88840"/>
            <a:ext cx="8882141" cy="432048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>
                <a:alpha val="50026"/>
              </a:srgbClr>
            </a:outerShdw>
          </a:effectLst>
        </p:spPr>
      </p:pic>
      <p:pic>
        <p:nvPicPr>
          <p:cNvPr id="7" name="Obraz 6" descr="TEW_Logo_blue_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83768" y="2886844"/>
            <a:ext cx="1835696" cy="83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67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Istniejące i potencjalne możliwości kompensacji fluktuacji mocy wywołanych niestabilnymi źródłami energii w Polsce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oparciu krajową hydroenergetykę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5148064" y="1676425"/>
            <a:ext cx="3096344" cy="998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pl-PL" sz="1400" b="1" dirty="0">
                <a:solidFill>
                  <a:srgbClr val="000000"/>
                </a:solidFill>
              </a:rPr>
              <a:t>Możliwości akumulacyjne </a:t>
            </a:r>
            <a:r>
              <a:rPr lang="pl-PL" altLang="pl-PL" sz="1400" b="1" dirty="0" smtClean="0">
                <a:solidFill>
                  <a:srgbClr val="000000"/>
                </a:solidFill>
              </a:rPr>
              <a:t/>
            </a:r>
            <a:br>
              <a:rPr lang="pl-PL" altLang="pl-PL" sz="1400" b="1" dirty="0" smtClean="0">
                <a:solidFill>
                  <a:srgbClr val="000000"/>
                </a:solidFill>
              </a:rPr>
            </a:br>
            <a:r>
              <a:rPr lang="pl-PL" altLang="pl-PL" sz="1400" b="1" dirty="0" smtClean="0">
                <a:solidFill>
                  <a:srgbClr val="000000"/>
                </a:solidFill>
              </a:rPr>
              <a:t>elektrowni </a:t>
            </a:r>
            <a:r>
              <a:rPr lang="pl-PL" altLang="pl-PL" sz="1400" b="1" dirty="0">
                <a:solidFill>
                  <a:srgbClr val="000000"/>
                </a:solidFill>
              </a:rPr>
              <a:t>zbiornikowych </a:t>
            </a:r>
            <a:br>
              <a:rPr lang="pl-PL" altLang="pl-PL" sz="1400" b="1" dirty="0">
                <a:solidFill>
                  <a:srgbClr val="000000"/>
                </a:solidFill>
              </a:rPr>
            </a:br>
            <a:r>
              <a:rPr lang="pl-PL" altLang="pl-PL" b="1" dirty="0" smtClean="0">
                <a:solidFill>
                  <a:srgbClr val="FF0000"/>
                </a:solidFill>
              </a:rPr>
              <a:t> o mocy do 5 MW </a:t>
            </a:r>
            <a:br>
              <a:rPr lang="pl-PL" altLang="pl-PL" b="1" dirty="0" smtClean="0">
                <a:solidFill>
                  <a:srgbClr val="FF0000"/>
                </a:solidFill>
              </a:rPr>
            </a:br>
            <a:r>
              <a:rPr lang="el-GR" altLang="pl-PL" b="1" dirty="0" smtClean="0">
                <a:solidFill>
                  <a:srgbClr val="FF0000"/>
                </a:solidFill>
                <a:cs typeface="Arial" charset="0"/>
              </a:rPr>
              <a:t>Σ</a:t>
            </a:r>
            <a:r>
              <a:rPr lang="pl-PL" altLang="pl-PL" b="1" dirty="0" err="1" smtClean="0">
                <a:solidFill>
                  <a:srgbClr val="FF0000"/>
                </a:solidFill>
              </a:rPr>
              <a:t>E</a:t>
            </a:r>
            <a:r>
              <a:rPr lang="pl-PL" altLang="pl-PL" b="1" baseline="-25000" dirty="0" err="1" smtClean="0">
                <a:solidFill>
                  <a:srgbClr val="FF0000"/>
                </a:solidFill>
              </a:rPr>
              <a:t>aku</a:t>
            </a:r>
            <a:r>
              <a:rPr lang="pl-PL" altLang="pl-PL" b="1" dirty="0" smtClean="0">
                <a:solidFill>
                  <a:srgbClr val="FF0000"/>
                </a:solidFill>
              </a:rPr>
              <a:t> = 9 700 </a:t>
            </a:r>
            <a:r>
              <a:rPr lang="pl-PL" altLang="pl-PL" b="1" dirty="0" err="1" smtClean="0">
                <a:solidFill>
                  <a:srgbClr val="FF0000"/>
                </a:solidFill>
              </a:rPr>
              <a:t>MWh</a:t>
            </a:r>
            <a:endParaRPr lang="pl-PL" altLang="pl-PL" b="1" dirty="0">
              <a:solidFill>
                <a:srgbClr val="FF0000"/>
              </a:solidFill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539552" y="1600225"/>
            <a:ext cx="4543425" cy="4533900"/>
            <a:chOff x="1411" y="766"/>
            <a:chExt cx="2862" cy="3446"/>
          </a:xfrm>
        </p:grpSpPr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1679" y="1080"/>
              <a:ext cx="2427" cy="2879"/>
            </a:xfrm>
            <a:custGeom>
              <a:avLst/>
              <a:gdLst>
                <a:gd name="T0" fmla="*/ 0 w 2428"/>
                <a:gd name="T1" fmla="*/ 0 h 2880"/>
                <a:gd name="T2" fmla="*/ 0 w 2428"/>
                <a:gd name="T3" fmla="*/ 2876 h 2880"/>
                <a:gd name="T4" fmla="*/ 2424 w 2428"/>
                <a:gd name="T5" fmla="*/ 2876 h 2880"/>
                <a:gd name="T6" fmla="*/ 2424 w 2428"/>
                <a:gd name="T7" fmla="*/ 2835 h 2880"/>
                <a:gd name="T8" fmla="*/ 1683 w 2428"/>
                <a:gd name="T9" fmla="*/ 2835 h 2880"/>
                <a:gd name="T10" fmla="*/ 1683 w 2428"/>
                <a:gd name="T11" fmla="*/ 2745 h 2880"/>
                <a:gd name="T12" fmla="*/ 1190 w 2428"/>
                <a:gd name="T13" fmla="*/ 2745 h 2880"/>
                <a:gd name="T14" fmla="*/ 1190 w 2428"/>
                <a:gd name="T15" fmla="*/ 2711 h 2880"/>
                <a:gd name="T16" fmla="*/ 1175 w 2428"/>
                <a:gd name="T17" fmla="*/ 2685 h 2880"/>
                <a:gd name="T18" fmla="*/ 846 w 2428"/>
                <a:gd name="T19" fmla="*/ 2685 h 2880"/>
                <a:gd name="T20" fmla="*/ 846 w 2428"/>
                <a:gd name="T21" fmla="*/ 2614 h 2880"/>
                <a:gd name="T22" fmla="*/ 561 w 2428"/>
                <a:gd name="T23" fmla="*/ 2614 h 2880"/>
                <a:gd name="T24" fmla="*/ 561 w 2428"/>
                <a:gd name="T25" fmla="*/ 2591 h 2880"/>
                <a:gd name="T26" fmla="*/ 513 w 2428"/>
                <a:gd name="T27" fmla="*/ 2591 h 2880"/>
                <a:gd name="T28" fmla="*/ 513 w 2428"/>
                <a:gd name="T29" fmla="*/ 2558 h 2880"/>
                <a:gd name="T30" fmla="*/ 472 w 2428"/>
                <a:gd name="T31" fmla="*/ 2547 h 2880"/>
                <a:gd name="T32" fmla="*/ 434 w 2428"/>
                <a:gd name="T33" fmla="*/ 2550 h 2880"/>
                <a:gd name="T34" fmla="*/ 453 w 2428"/>
                <a:gd name="T35" fmla="*/ 2438 h 2880"/>
                <a:gd name="T36" fmla="*/ 430 w 2428"/>
                <a:gd name="T37" fmla="*/ 2423 h 2880"/>
                <a:gd name="T38" fmla="*/ 438 w 2428"/>
                <a:gd name="T39" fmla="*/ 2161 h 2880"/>
                <a:gd name="T40" fmla="*/ 408 w 2428"/>
                <a:gd name="T41" fmla="*/ 2161 h 2880"/>
                <a:gd name="T42" fmla="*/ 408 w 2428"/>
                <a:gd name="T43" fmla="*/ 1907 h 2880"/>
                <a:gd name="T44" fmla="*/ 318 w 2428"/>
                <a:gd name="T45" fmla="*/ 1907 h 2880"/>
                <a:gd name="T46" fmla="*/ 318 w 2428"/>
                <a:gd name="T47" fmla="*/ 1825 h 2880"/>
                <a:gd name="T48" fmla="*/ 303 w 2428"/>
                <a:gd name="T49" fmla="*/ 1800 h 2880"/>
                <a:gd name="T50" fmla="*/ 303 w 2428"/>
                <a:gd name="T51" fmla="*/ 1664 h 2880"/>
                <a:gd name="T52" fmla="*/ 187 w 2428"/>
                <a:gd name="T53" fmla="*/ 1664 h 2880"/>
                <a:gd name="T54" fmla="*/ 187 w 2428"/>
                <a:gd name="T55" fmla="*/ 1518 h 2880"/>
                <a:gd name="T56" fmla="*/ 150 w 2428"/>
                <a:gd name="T57" fmla="*/ 1518 h 2880"/>
                <a:gd name="T58" fmla="*/ 150 w 2428"/>
                <a:gd name="T59" fmla="*/ 1425 h 2880"/>
                <a:gd name="T60" fmla="*/ 124 w 2428"/>
                <a:gd name="T61" fmla="*/ 1424 h 2880"/>
                <a:gd name="T62" fmla="*/ 124 w 2428"/>
                <a:gd name="T63" fmla="*/ 1372 h 2880"/>
                <a:gd name="T64" fmla="*/ 124 w 2428"/>
                <a:gd name="T65" fmla="*/ 1316 h 2880"/>
                <a:gd name="T66" fmla="*/ 124 w 2428"/>
                <a:gd name="T67" fmla="*/ 1286 h 2880"/>
                <a:gd name="T68" fmla="*/ 86 w 2428"/>
                <a:gd name="T69" fmla="*/ 1286 h 2880"/>
                <a:gd name="T70" fmla="*/ 86 w 2428"/>
                <a:gd name="T71" fmla="*/ 1197 h 2880"/>
                <a:gd name="T72" fmla="*/ 64 w 2428"/>
                <a:gd name="T73" fmla="*/ 1189 h 2880"/>
                <a:gd name="T74" fmla="*/ 64 w 2428"/>
                <a:gd name="T75" fmla="*/ 980 h 2880"/>
                <a:gd name="T76" fmla="*/ 38 w 2428"/>
                <a:gd name="T77" fmla="*/ 935 h 2880"/>
                <a:gd name="T78" fmla="*/ 38 w 2428"/>
                <a:gd name="T79" fmla="*/ 830 h 2880"/>
                <a:gd name="T80" fmla="*/ 38 w 2428"/>
                <a:gd name="T81" fmla="*/ 710 h 2880"/>
                <a:gd name="T82" fmla="*/ 15 w 2428"/>
                <a:gd name="T83" fmla="*/ 366 h 2880"/>
                <a:gd name="T84" fmla="*/ 8 w 2428"/>
                <a:gd name="T85" fmla="*/ 239 h 2880"/>
                <a:gd name="T86" fmla="*/ 0 w 2428"/>
                <a:gd name="T87" fmla="*/ 0 h 28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428" h="2880">
                  <a:moveTo>
                    <a:pt x="0" y="0"/>
                  </a:moveTo>
                  <a:lnTo>
                    <a:pt x="0" y="2880"/>
                  </a:lnTo>
                  <a:lnTo>
                    <a:pt x="2428" y="2880"/>
                  </a:lnTo>
                  <a:lnTo>
                    <a:pt x="2428" y="2839"/>
                  </a:lnTo>
                  <a:lnTo>
                    <a:pt x="1687" y="2839"/>
                  </a:lnTo>
                  <a:lnTo>
                    <a:pt x="1687" y="2749"/>
                  </a:lnTo>
                  <a:lnTo>
                    <a:pt x="1190" y="2749"/>
                  </a:lnTo>
                  <a:lnTo>
                    <a:pt x="1190" y="2715"/>
                  </a:lnTo>
                  <a:lnTo>
                    <a:pt x="1175" y="2689"/>
                  </a:lnTo>
                  <a:lnTo>
                    <a:pt x="846" y="2689"/>
                  </a:lnTo>
                  <a:lnTo>
                    <a:pt x="846" y="2618"/>
                  </a:lnTo>
                  <a:lnTo>
                    <a:pt x="561" y="2618"/>
                  </a:lnTo>
                  <a:lnTo>
                    <a:pt x="561" y="2595"/>
                  </a:lnTo>
                  <a:lnTo>
                    <a:pt x="513" y="2595"/>
                  </a:lnTo>
                  <a:lnTo>
                    <a:pt x="513" y="2562"/>
                  </a:lnTo>
                  <a:lnTo>
                    <a:pt x="472" y="2551"/>
                  </a:lnTo>
                  <a:lnTo>
                    <a:pt x="434" y="2554"/>
                  </a:lnTo>
                  <a:lnTo>
                    <a:pt x="453" y="2442"/>
                  </a:lnTo>
                  <a:lnTo>
                    <a:pt x="430" y="2427"/>
                  </a:lnTo>
                  <a:lnTo>
                    <a:pt x="438" y="2165"/>
                  </a:lnTo>
                  <a:lnTo>
                    <a:pt x="408" y="2165"/>
                  </a:lnTo>
                  <a:lnTo>
                    <a:pt x="408" y="1911"/>
                  </a:lnTo>
                  <a:lnTo>
                    <a:pt x="318" y="1911"/>
                  </a:lnTo>
                  <a:lnTo>
                    <a:pt x="318" y="1829"/>
                  </a:lnTo>
                  <a:lnTo>
                    <a:pt x="303" y="1804"/>
                  </a:lnTo>
                  <a:lnTo>
                    <a:pt x="303" y="1668"/>
                  </a:lnTo>
                  <a:lnTo>
                    <a:pt x="187" y="1668"/>
                  </a:lnTo>
                  <a:lnTo>
                    <a:pt x="187" y="1522"/>
                  </a:lnTo>
                  <a:lnTo>
                    <a:pt x="150" y="1522"/>
                  </a:lnTo>
                  <a:lnTo>
                    <a:pt x="150" y="1425"/>
                  </a:lnTo>
                  <a:lnTo>
                    <a:pt x="124" y="1424"/>
                  </a:lnTo>
                  <a:lnTo>
                    <a:pt x="124" y="1372"/>
                  </a:lnTo>
                  <a:lnTo>
                    <a:pt x="124" y="1316"/>
                  </a:lnTo>
                  <a:lnTo>
                    <a:pt x="124" y="1286"/>
                  </a:lnTo>
                  <a:lnTo>
                    <a:pt x="86" y="1286"/>
                  </a:lnTo>
                  <a:lnTo>
                    <a:pt x="86" y="1197"/>
                  </a:lnTo>
                  <a:lnTo>
                    <a:pt x="64" y="1189"/>
                  </a:lnTo>
                  <a:lnTo>
                    <a:pt x="64" y="980"/>
                  </a:lnTo>
                  <a:lnTo>
                    <a:pt x="38" y="935"/>
                  </a:lnTo>
                  <a:lnTo>
                    <a:pt x="38" y="830"/>
                  </a:lnTo>
                  <a:lnTo>
                    <a:pt x="38" y="710"/>
                  </a:lnTo>
                  <a:lnTo>
                    <a:pt x="15" y="366"/>
                  </a:lnTo>
                  <a:lnTo>
                    <a:pt x="8" y="239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A603AB"/>
                </a:gs>
                <a:gs pos="100000">
                  <a:srgbClr val="A603AB"/>
                </a:gs>
              </a:gsLst>
              <a:lin ang="5400000" scaled="1"/>
            </a:gra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1" y="766"/>
              <a:ext cx="2862" cy="34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2894" y="800"/>
              <a:ext cx="1335" cy="3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altLang="pl-PL" sz="900" b="1" i="1">
                  <a:solidFill>
                    <a:srgbClr val="808080"/>
                  </a:solidFill>
                  <a:cs typeface="Arial" charset="0"/>
                </a:rPr>
                <a:t>Czas pracy elektrowni obliczony </a:t>
              </a:r>
              <a:br>
                <a:rPr lang="pl-PL" altLang="pl-PL" sz="900" b="1" i="1">
                  <a:solidFill>
                    <a:srgbClr val="808080"/>
                  </a:solidFill>
                  <a:cs typeface="Arial" charset="0"/>
                </a:rPr>
              </a:br>
              <a:r>
                <a:rPr lang="pl-PL" altLang="pl-PL" sz="900" b="1" i="1">
                  <a:solidFill>
                    <a:srgbClr val="808080"/>
                  </a:solidFill>
                  <a:cs typeface="Arial" charset="0"/>
                </a:rPr>
                <a:t>bez uwzględniania dopływu </a:t>
              </a:r>
              <a:br>
                <a:rPr lang="pl-PL" altLang="pl-PL" sz="900" b="1" i="1">
                  <a:solidFill>
                    <a:srgbClr val="808080"/>
                  </a:solidFill>
                  <a:cs typeface="Arial" charset="0"/>
                </a:rPr>
              </a:br>
              <a:r>
                <a:rPr lang="pl-PL" altLang="pl-PL" sz="900" b="1" i="1">
                  <a:solidFill>
                    <a:srgbClr val="808080"/>
                  </a:solidFill>
                  <a:cs typeface="Arial" charset="0"/>
                </a:rPr>
                <a:t>do zbiornika</a:t>
              </a:r>
            </a:p>
          </p:txBody>
        </p:sp>
      </p:grp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1304925" y="2708275"/>
            <a:ext cx="5405438" cy="1033463"/>
            <a:chOff x="1956" y="2282"/>
            <a:chExt cx="3405" cy="346"/>
          </a:xfrm>
        </p:grpSpPr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>
              <a:off x="1956" y="2538"/>
              <a:ext cx="2340" cy="0"/>
            </a:xfrm>
            <a:prstGeom prst="line">
              <a:avLst/>
            </a:prstGeom>
            <a:noFill/>
            <a:ln w="1908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4327" y="2282"/>
              <a:ext cx="1034" cy="3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po 29 godzinach praca z mocą </a:t>
              </a:r>
              <a:r>
                <a:rPr lang="pl-PL" altLang="pl-PL" sz="1400">
                  <a:solidFill>
                    <a:srgbClr val="000000"/>
                  </a:solidFill>
                  <a:cs typeface="Arial" charset="0"/>
                </a:rPr>
                <a:t/>
              </a:r>
              <a:br>
                <a:rPr lang="pl-PL" altLang="pl-PL" sz="140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400" smtClean="0">
                  <a:solidFill>
                    <a:srgbClr val="000000"/>
                  </a:solidFill>
                  <a:cs typeface="Arial" charset="0"/>
                </a:rPr>
                <a:t>ok. </a:t>
              </a: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40 MW </a:t>
              </a:r>
              <a:b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000" dirty="0">
                  <a:solidFill>
                    <a:srgbClr val="000000"/>
                  </a:solidFill>
                  <a:cs typeface="Arial" charset="0"/>
                </a:rPr>
                <a:t>(połowa mocy wszystkich elektrowni)</a:t>
              </a:r>
            </a:p>
          </p:txBody>
        </p:sp>
      </p:grp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1763688" y="4005064"/>
            <a:ext cx="2185987" cy="1535112"/>
            <a:chOff x="2185" y="2749"/>
            <a:chExt cx="1377" cy="967"/>
          </a:xfrm>
        </p:grpSpPr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2870" y="3444"/>
              <a:ext cx="0" cy="272"/>
            </a:xfrm>
            <a:prstGeom prst="line">
              <a:avLst/>
            </a:prstGeom>
            <a:noFill/>
            <a:ln w="1908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2185" y="2749"/>
              <a:ext cx="1377" cy="6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po 240 godzinach </a:t>
              </a:r>
              <a:b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000" dirty="0">
                  <a:solidFill>
                    <a:srgbClr val="000000"/>
                  </a:solidFill>
                  <a:cs typeface="Arial" charset="0"/>
                </a:rPr>
                <a:t>(połowa czasu całkowitego pracy wszystkich elektrowni)</a:t>
              </a: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 </a:t>
              </a:r>
              <a:b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praca z mocą </a:t>
              </a:r>
              <a:r>
                <a:rPr lang="pl-PL" altLang="pl-PL" sz="1400">
                  <a:solidFill>
                    <a:srgbClr val="000000"/>
                  </a:solidFill>
                  <a:cs typeface="Arial" charset="0"/>
                </a:rPr>
                <a:t/>
              </a:r>
              <a:br>
                <a:rPr lang="pl-PL" altLang="pl-PL" sz="1400">
                  <a:solidFill>
                    <a:srgbClr val="000000"/>
                  </a:solidFill>
                  <a:cs typeface="Arial" charset="0"/>
                </a:rPr>
              </a:br>
              <a:r>
                <a:rPr lang="pl-PL" altLang="pl-PL" sz="1400" smtClean="0">
                  <a:solidFill>
                    <a:srgbClr val="000000"/>
                  </a:solidFill>
                  <a:cs typeface="Arial" charset="0"/>
                </a:rPr>
                <a:t>ok. </a:t>
              </a:r>
              <a:r>
                <a:rPr lang="pl-PL" altLang="pl-PL" sz="1400" dirty="0">
                  <a:solidFill>
                    <a:srgbClr val="000000"/>
                  </a:solidFill>
                  <a:cs typeface="Arial" charset="0"/>
                </a:rPr>
                <a:t>4 MW</a:t>
              </a:r>
            </a:p>
          </p:txBody>
        </p:sp>
      </p:grpSp>
      <p:pic>
        <p:nvPicPr>
          <p:cNvPr id="24" name="Obraz 23" descr="TEW_Logo_blue_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7824" y="2147714"/>
            <a:ext cx="1835696" cy="837257"/>
          </a:xfrm>
          <a:prstGeom prst="rect">
            <a:avLst/>
          </a:prstGeom>
        </p:spPr>
      </p:pic>
      <p:pic>
        <p:nvPicPr>
          <p:cNvPr id="25" name="Obraz 24" descr="Straszyn_50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3" y="3861048"/>
            <a:ext cx="3054765" cy="193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67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Istniejące i potencjalne możliwości kompensacji fluktuacji mocy wywołanych niestabilnymi źródłami energii w Polsce </a:t>
            </a:r>
            <a:br>
              <a:rPr lang="pl-PL" sz="1800" b="1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oparciu krajową hydroenergetykę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3851920" y="1484784"/>
            <a:ext cx="3600400" cy="9987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pl-PL" sz="1400" b="1" dirty="0">
                <a:solidFill>
                  <a:srgbClr val="000000"/>
                </a:solidFill>
              </a:rPr>
              <a:t>Możliwości akumulacyjne </a:t>
            </a:r>
            <a:r>
              <a:rPr lang="pl-PL" altLang="pl-PL" sz="1400" b="1" dirty="0" smtClean="0">
                <a:solidFill>
                  <a:srgbClr val="000000"/>
                </a:solidFill>
              </a:rPr>
              <a:t/>
            </a:r>
            <a:br>
              <a:rPr lang="pl-PL" altLang="pl-PL" sz="1400" b="1" dirty="0" smtClean="0">
                <a:solidFill>
                  <a:srgbClr val="000000"/>
                </a:solidFill>
              </a:rPr>
            </a:br>
            <a:r>
              <a:rPr lang="pl-PL" altLang="pl-PL" sz="1400" b="1" dirty="0" smtClean="0">
                <a:solidFill>
                  <a:srgbClr val="000000"/>
                </a:solidFill>
              </a:rPr>
              <a:t>istniejących elektrowni pompowych</a:t>
            </a:r>
            <a:r>
              <a:rPr lang="pl-PL" altLang="pl-PL" b="1" dirty="0" smtClean="0">
                <a:solidFill>
                  <a:srgbClr val="FF0000"/>
                </a:solidFill>
              </a:rPr>
              <a:t> </a:t>
            </a:r>
            <a:br>
              <a:rPr lang="pl-PL" altLang="pl-PL" b="1" dirty="0" smtClean="0">
                <a:solidFill>
                  <a:srgbClr val="FF0000"/>
                </a:solidFill>
              </a:rPr>
            </a:br>
            <a:r>
              <a:rPr lang="el-GR" altLang="pl-PL" b="1" dirty="0" smtClean="0">
                <a:solidFill>
                  <a:srgbClr val="FF0000"/>
                </a:solidFill>
                <a:cs typeface="Arial" charset="0"/>
              </a:rPr>
              <a:t>Σ</a:t>
            </a:r>
            <a:r>
              <a:rPr lang="pl-PL" altLang="pl-PL" b="1" dirty="0" err="1" smtClean="0">
                <a:solidFill>
                  <a:srgbClr val="FF0000"/>
                </a:solidFill>
              </a:rPr>
              <a:t>E</a:t>
            </a:r>
            <a:r>
              <a:rPr lang="pl-PL" altLang="pl-PL" b="1" baseline="-25000" dirty="0" err="1" smtClean="0">
                <a:solidFill>
                  <a:srgbClr val="FF0000"/>
                </a:solidFill>
              </a:rPr>
              <a:t>aku</a:t>
            </a:r>
            <a:r>
              <a:rPr lang="pl-PL" altLang="pl-PL" b="1" dirty="0" smtClean="0">
                <a:solidFill>
                  <a:srgbClr val="FF0000"/>
                </a:solidFill>
              </a:rPr>
              <a:t> = 6 200 </a:t>
            </a:r>
            <a:r>
              <a:rPr lang="pl-PL" altLang="pl-PL" b="1" dirty="0" err="1" smtClean="0">
                <a:solidFill>
                  <a:srgbClr val="FF0000"/>
                </a:solidFill>
              </a:rPr>
              <a:t>MWh</a:t>
            </a:r>
            <a:endParaRPr lang="pl-PL" altLang="pl-PL" b="1" dirty="0">
              <a:solidFill>
                <a:srgbClr val="FF0000"/>
              </a:solidFill>
            </a:endParaRPr>
          </a:p>
        </p:txBody>
      </p:sp>
      <p:pic>
        <p:nvPicPr>
          <p:cNvPr id="24" name="Obraz 23" descr="TEW_Logo_blue_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1556792"/>
            <a:ext cx="1835696" cy="837257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27584" y="2636912"/>
          <a:ext cx="6624735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427138"/>
                <a:gridCol w="1427138"/>
                <a:gridCol w="2114275"/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Elektrownia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Moc , </a:t>
                      </a:r>
                      <a:r>
                        <a:rPr lang="pl-PL" sz="1400" dirty="0" smtClean="0"/>
                        <a:t/>
                      </a:r>
                      <a:br>
                        <a:rPr lang="pl-PL" sz="1400" dirty="0" smtClean="0"/>
                      </a:br>
                      <a:r>
                        <a:rPr lang="pl-PL" sz="1400" dirty="0" smtClean="0"/>
                        <a:t>MW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Spad </a:t>
                      </a:r>
                      <a:r>
                        <a:rPr lang="pl-PL" sz="1400" dirty="0" smtClean="0"/>
                        <a:t>średni, m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Pojemność </a:t>
                      </a:r>
                      <a:br>
                        <a:rPr lang="pl-PL" sz="1400" dirty="0" smtClean="0"/>
                      </a:br>
                      <a:r>
                        <a:rPr lang="pl-PL" sz="1400" dirty="0" smtClean="0"/>
                        <a:t>energetyczna, </a:t>
                      </a:r>
                      <a:r>
                        <a:rPr lang="pl-PL" sz="1400" dirty="0" err="1" smtClean="0"/>
                        <a:t>MWh</a:t>
                      </a:r>
                      <a:endParaRPr lang="pl-P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Żydowo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157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 78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  600</a:t>
                      </a:r>
                      <a:endParaRPr lang="pl-P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Żarnowiec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716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116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3600</a:t>
                      </a:r>
                      <a:endParaRPr lang="pl-P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Porąbka Żar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500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432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2000</a:t>
                      </a:r>
                      <a:endParaRPr lang="pl-P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solidFill>
                            <a:schemeClr val="tx1"/>
                          </a:solidFill>
                        </a:rPr>
                        <a:t>Razem</a:t>
                      </a:r>
                      <a:endParaRPr 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rgbClr val="FF0000"/>
                          </a:solidFill>
                        </a:rPr>
                        <a:t>6200</a:t>
                      </a:r>
                      <a:endParaRPr lang="pl-PL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Obraz 6" descr="Zar_Porab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3357" y="5085184"/>
            <a:ext cx="2673836" cy="1440160"/>
          </a:xfrm>
          <a:prstGeom prst="rect">
            <a:avLst/>
          </a:prstGeom>
        </p:spPr>
      </p:pic>
      <p:pic>
        <p:nvPicPr>
          <p:cNvPr id="8" name="Obraz 7" descr="Zarnowie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658" y="5085184"/>
            <a:ext cx="1944216" cy="1458162"/>
          </a:xfrm>
          <a:prstGeom prst="rect">
            <a:avLst/>
          </a:prstGeom>
        </p:spPr>
      </p:pic>
      <p:pic>
        <p:nvPicPr>
          <p:cNvPr id="9" name="Symbol zastępczy zawartości 5" descr="Zydowo-142duze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7606" r="3505"/>
          <a:stretch>
            <a:fillRect/>
          </a:stretch>
        </p:blipFill>
        <p:spPr>
          <a:xfrm>
            <a:off x="827584" y="5085184"/>
            <a:ext cx="1884200" cy="1413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ytuł 1"/>
          <p:cNvSpPr>
            <a:spLocks noGrp="1"/>
          </p:cNvSpPr>
          <p:nvPr>
            <p:ph type="title" idx="4294967295"/>
          </p:nvPr>
        </p:nvSpPr>
        <p:spPr bwMode="auto">
          <a:xfrm>
            <a:off x="323529" y="116632"/>
            <a:ext cx="8136904" cy="836613"/>
          </a:xfr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Istniejące i potencjalne możliwości kompensacji fluktuacji mocy </a:t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accent1"/>
                </a:solidFill>
              </a:rPr>
              <a:t>wywołanych niestabilnymi źródłami energii w Polsce </a:t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accent1"/>
                </a:solidFill>
              </a:rPr>
              <a:t>w oparciu krajową hydroenergetykę</a:t>
            </a:r>
          </a:p>
        </p:txBody>
      </p:sp>
      <p:sp>
        <p:nvSpPr>
          <p:cNvPr id="72707" name="Prostokąt 1"/>
          <p:cNvSpPr>
            <a:spLocks noChangeArrowheads="1"/>
          </p:cNvSpPr>
          <p:nvPr/>
        </p:nvSpPr>
        <p:spPr bwMode="auto">
          <a:xfrm>
            <a:off x="323528" y="1268760"/>
            <a:ext cx="8136904" cy="43388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72000" bIns="7200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000" b="1" dirty="0">
                <a:solidFill>
                  <a:srgbClr val="C00000"/>
                </a:solidFill>
              </a:rPr>
              <a:t>SEDYMENTACJA 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pl-PL" sz="1600" b="1" dirty="0"/>
              <a:t>ZNACZĄCZO ZMNIEJSZA POJEMNOŚĆ RETENCYJNĄ ZBIORNIKÓW</a:t>
            </a:r>
          </a:p>
          <a:p>
            <a:pPr algn="ctr"/>
            <a:endParaRPr lang="pl-PL" sz="2000" b="1" dirty="0">
              <a:solidFill>
                <a:srgbClr val="CC3300"/>
              </a:solidFill>
            </a:endParaRPr>
          </a:p>
          <a:p>
            <a:r>
              <a:rPr lang="pl-PL" sz="1400" b="1" dirty="0">
                <a:solidFill>
                  <a:schemeClr val="tx2"/>
                </a:solidFill>
              </a:rPr>
              <a:t>Z 51 zbiorników, które zostały objęte monografią wykonana przez OTKZ IMGW </a:t>
            </a:r>
            <a:r>
              <a:rPr lang="pl-PL" sz="1400" b="1" dirty="0" smtClean="0">
                <a:solidFill>
                  <a:schemeClr val="tx2"/>
                </a:solidFill>
              </a:rPr>
              <a:t>*</a:t>
            </a:r>
          </a:p>
          <a:p>
            <a:endParaRPr lang="pl-PL" sz="1400" b="1" dirty="0"/>
          </a:p>
          <a:p>
            <a:r>
              <a:rPr lang="pl-PL" sz="1400" b="1" dirty="0">
                <a:solidFill>
                  <a:srgbClr val="CC3300"/>
                </a:solidFill>
              </a:rPr>
              <a:t>tylko dla 18  wykonuje się systematycznie pomiary batymetryczne</a:t>
            </a:r>
            <a:r>
              <a:rPr lang="pl-PL" sz="1400" b="1" dirty="0" smtClean="0">
                <a:solidFill>
                  <a:srgbClr val="CC3300"/>
                </a:solidFill>
              </a:rPr>
              <a:t>!</a:t>
            </a:r>
            <a:endParaRPr lang="pl-PL" sz="1200" b="1" dirty="0">
              <a:solidFill>
                <a:srgbClr val="CC3300"/>
              </a:solidFill>
            </a:endParaRPr>
          </a:p>
          <a:p>
            <a:pPr>
              <a:tabLst>
                <a:tab pos="6096000" algn="l"/>
              </a:tabLst>
            </a:pPr>
            <a:r>
              <a:rPr lang="pl-PL" sz="1400" b="1" dirty="0" smtClean="0"/>
              <a:t>- utrata </a:t>
            </a:r>
            <a:r>
              <a:rPr lang="pl-PL" sz="1400" b="1" dirty="0"/>
              <a:t>pojemności tych zbiorników wskutek sedymentacji wynosi:  </a:t>
            </a:r>
            <a:r>
              <a:rPr lang="pl-PL" sz="1400" b="1" dirty="0" smtClean="0"/>
              <a:t>	</a:t>
            </a:r>
            <a:r>
              <a:rPr lang="pl-PL" sz="1400" b="1" dirty="0" smtClean="0">
                <a:solidFill>
                  <a:schemeClr val="tx2"/>
                </a:solidFill>
              </a:rPr>
              <a:t>32,580 </a:t>
            </a:r>
            <a:r>
              <a:rPr lang="pl-PL" sz="1400" b="1" dirty="0">
                <a:solidFill>
                  <a:schemeClr val="tx2"/>
                </a:solidFill>
              </a:rPr>
              <a:t>mln </a:t>
            </a:r>
            <a:r>
              <a:rPr lang="pl-PL" sz="1400" b="1" dirty="0" smtClean="0">
                <a:solidFill>
                  <a:schemeClr val="tx2"/>
                </a:solidFill>
              </a:rPr>
              <a:t>m</a:t>
            </a:r>
            <a:r>
              <a:rPr lang="pl-PL" sz="1400" b="1" baseline="30000" dirty="0" smtClean="0">
                <a:solidFill>
                  <a:schemeClr val="tx2"/>
                </a:solidFill>
              </a:rPr>
              <a:t>3</a:t>
            </a:r>
            <a:r>
              <a:rPr lang="pl-PL" sz="1400" b="1" dirty="0" smtClean="0">
                <a:solidFill>
                  <a:schemeClr val="tx2"/>
                </a:solidFill>
              </a:rPr>
              <a:t>;</a:t>
            </a:r>
            <a:r>
              <a:rPr lang="pl-PL" sz="1400" dirty="0" smtClean="0">
                <a:solidFill>
                  <a:schemeClr val="tx2"/>
                </a:solidFill>
              </a:rPr>
              <a:t> </a:t>
            </a:r>
          </a:p>
          <a:p>
            <a:pPr>
              <a:tabLst>
                <a:tab pos="6096000" algn="l"/>
              </a:tabLst>
            </a:pPr>
            <a:endParaRPr lang="pl-PL" sz="1400" dirty="0"/>
          </a:p>
          <a:p>
            <a:r>
              <a:rPr lang="pl-PL" sz="1400" b="1" dirty="0" smtClean="0">
                <a:solidFill>
                  <a:srgbClr val="CC3300"/>
                </a:solidFill>
              </a:rPr>
              <a:t>na </a:t>
            </a:r>
            <a:r>
              <a:rPr lang="pl-PL" sz="1400" b="1" dirty="0">
                <a:solidFill>
                  <a:srgbClr val="CC3300"/>
                </a:solidFill>
              </a:rPr>
              <a:t>12 zbiornikach odstąpiono od wykonywania pomiarów batymetrycznych w 2008 r. </a:t>
            </a:r>
          </a:p>
          <a:p>
            <a:r>
              <a:rPr lang="pl-PL" sz="1400" b="1" dirty="0" smtClean="0"/>
              <a:t>- utrata </a:t>
            </a:r>
            <a:r>
              <a:rPr lang="pl-PL" sz="1400" b="1" dirty="0"/>
              <a:t>pojemności tych zbiorników wskutek sedymentacji wynosi: 	</a:t>
            </a:r>
            <a:r>
              <a:rPr lang="pl-PL" sz="1400" b="1" dirty="0">
                <a:solidFill>
                  <a:schemeClr val="tx2"/>
                </a:solidFill>
              </a:rPr>
              <a:t>96,260 mln </a:t>
            </a:r>
            <a:r>
              <a:rPr lang="pl-PL" sz="1400" b="1" dirty="0" smtClean="0">
                <a:solidFill>
                  <a:schemeClr val="tx2"/>
                </a:solidFill>
              </a:rPr>
              <a:t>m</a:t>
            </a:r>
            <a:r>
              <a:rPr lang="pl-PL" sz="1400" b="1" baseline="30000" dirty="0" smtClean="0">
                <a:solidFill>
                  <a:schemeClr val="tx2"/>
                </a:solidFill>
              </a:rPr>
              <a:t>3</a:t>
            </a:r>
            <a:r>
              <a:rPr lang="pl-PL" sz="1400" b="1" dirty="0" smtClean="0">
                <a:solidFill>
                  <a:schemeClr val="tx2"/>
                </a:solidFill>
              </a:rPr>
              <a:t>;</a:t>
            </a:r>
          </a:p>
          <a:p>
            <a:endParaRPr lang="pl-PL" sz="1400" b="1" dirty="0"/>
          </a:p>
          <a:p>
            <a:r>
              <a:rPr lang="pl-PL" sz="1400" b="1" dirty="0" smtClean="0">
                <a:solidFill>
                  <a:srgbClr val="CC3300"/>
                </a:solidFill>
              </a:rPr>
              <a:t>na </a:t>
            </a:r>
            <a:r>
              <a:rPr lang="pl-PL" sz="1400" b="1" dirty="0">
                <a:solidFill>
                  <a:srgbClr val="CC3300"/>
                </a:solidFill>
              </a:rPr>
              <a:t>pozostałych 21 zbiornikach nigdy nie wykonywano pomiarów batymetrycznych</a:t>
            </a:r>
          </a:p>
          <a:p>
            <a:r>
              <a:rPr lang="pl-PL" sz="1400" b="1" dirty="0" smtClean="0"/>
              <a:t>- obliczeniowa </a:t>
            </a:r>
            <a:r>
              <a:rPr lang="pl-PL" sz="1400" b="1" dirty="0"/>
              <a:t>utrata pojemności wynosi</a:t>
            </a:r>
            <a:r>
              <a:rPr lang="pl-PL" sz="1400" b="1" dirty="0" smtClean="0"/>
              <a:t>:</a:t>
            </a:r>
            <a:r>
              <a:rPr lang="pl-PL" sz="1400" b="1" dirty="0"/>
              <a:t>			</a:t>
            </a:r>
            <a:r>
              <a:rPr lang="pl-PL" sz="1400" b="1" dirty="0">
                <a:solidFill>
                  <a:schemeClr val="tx2"/>
                </a:solidFill>
              </a:rPr>
              <a:t>25,920 mln </a:t>
            </a:r>
            <a:r>
              <a:rPr lang="pl-PL" sz="1400" b="1" dirty="0" smtClean="0">
                <a:solidFill>
                  <a:schemeClr val="tx2"/>
                </a:solidFill>
              </a:rPr>
              <a:t>m</a:t>
            </a:r>
            <a:r>
              <a:rPr lang="pl-PL" sz="1400" b="1" baseline="30000" dirty="0" smtClean="0">
                <a:solidFill>
                  <a:schemeClr val="tx2"/>
                </a:solidFill>
              </a:rPr>
              <a:t>3</a:t>
            </a:r>
            <a:r>
              <a:rPr lang="pl-PL" sz="1400" b="1" dirty="0" smtClean="0">
                <a:solidFill>
                  <a:schemeClr val="tx2"/>
                </a:solidFill>
              </a:rPr>
              <a:t>.</a:t>
            </a:r>
            <a:endParaRPr lang="pl-PL" sz="1400" b="1" baseline="30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pl-PL" sz="1400" b="1" dirty="0"/>
          </a:p>
          <a:p>
            <a:r>
              <a:rPr lang="pl-PL" sz="1400" b="1" dirty="0"/>
              <a:t>W sumie utrata pojemności 51 analizowanych zbiorników osiągnęła wielkość </a:t>
            </a:r>
          </a:p>
          <a:p>
            <a:pPr>
              <a:tabLst>
                <a:tab pos="5924550" algn="l"/>
              </a:tabLst>
            </a:pPr>
            <a:r>
              <a:rPr lang="pl-PL" sz="1400" b="1" dirty="0"/>
              <a:t>		</a:t>
            </a:r>
            <a:r>
              <a:rPr lang="pl-PL" sz="1400" b="1" dirty="0" smtClean="0"/>
              <a:t> &gt; </a:t>
            </a:r>
            <a:r>
              <a:rPr lang="pl-PL" sz="1400" b="1" dirty="0" smtClean="0">
                <a:solidFill>
                  <a:srgbClr val="FF0000"/>
                </a:solidFill>
              </a:rPr>
              <a:t>150 </a:t>
            </a:r>
            <a:r>
              <a:rPr lang="pl-PL" sz="1400" b="1" dirty="0">
                <a:solidFill>
                  <a:srgbClr val="FF0000"/>
                </a:solidFill>
              </a:rPr>
              <a:t>mln m</a:t>
            </a:r>
            <a:r>
              <a:rPr lang="pl-PL" sz="1400" b="1" baseline="30000" dirty="0">
                <a:solidFill>
                  <a:srgbClr val="FF0000"/>
                </a:solidFill>
              </a:rPr>
              <a:t>3</a:t>
            </a:r>
            <a:r>
              <a:rPr lang="pl-PL" sz="1400" b="1" dirty="0" smtClean="0">
                <a:solidFill>
                  <a:srgbClr val="CC3300"/>
                </a:solidFill>
              </a:rPr>
              <a:t>.</a:t>
            </a:r>
          </a:p>
          <a:p>
            <a:endParaRPr lang="pl-PL" sz="1200" b="1" dirty="0">
              <a:solidFill>
                <a:srgbClr val="CC3300"/>
              </a:solidFill>
            </a:endParaRPr>
          </a:p>
          <a:p>
            <a:pPr marL="85725" indent="-85725"/>
            <a:r>
              <a:rPr lang="pl-PL" sz="1200" dirty="0"/>
              <a:t>*</a:t>
            </a:r>
            <a:r>
              <a:rPr lang="pl-PL" sz="1050" dirty="0"/>
              <a:t>Monografia OTKZ IMGW Warszawa 2012 r. Tom IV „Zrównoważone gospodarowanie zasobami wodnymi </a:t>
            </a:r>
            <a:r>
              <a:rPr lang="pl-PL" sz="1050" dirty="0" smtClean="0"/>
              <a:t/>
            </a:r>
            <a:br>
              <a:rPr lang="pl-PL" sz="1050" dirty="0" smtClean="0"/>
            </a:br>
            <a:r>
              <a:rPr lang="pl-PL" sz="1050" dirty="0" smtClean="0"/>
              <a:t>oraz </a:t>
            </a:r>
            <a:r>
              <a:rPr lang="pl-PL" sz="1050" dirty="0"/>
              <a:t>infrastrukturą hydrotechniczną w świetle prognozowanych zmian klimatycznych”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 anchor="t" anchorCtr="0">
            <a:noAutofit/>
          </a:bodyPr>
          <a:lstStyle/>
          <a:p>
            <a:pPr algn="r"/>
            <a:r>
              <a:rPr lang="pl-PL" sz="2000" b="1" dirty="0" smtClean="0">
                <a:solidFill>
                  <a:schemeClr val="accent1"/>
                </a:solidFill>
              </a:rPr>
              <a:t>Podsumowanie</a:t>
            </a:r>
            <a:r>
              <a:rPr lang="pl-PL" sz="1600" b="1" dirty="0" smtClean="0">
                <a:solidFill>
                  <a:schemeClr val="accent1"/>
                </a:solidFill>
              </a:rPr>
              <a:t/>
            </a:r>
            <a:br>
              <a:rPr lang="pl-PL" sz="1600" b="1" dirty="0" smtClean="0">
                <a:solidFill>
                  <a:schemeClr val="accent1"/>
                </a:solidFill>
              </a:rPr>
            </a:br>
            <a:endParaRPr lang="pl-PL" sz="1400" b="1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003232" cy="5112568"/>
          </a:xfrm>
        </p:spPr>
        <p:txBody>
          <a:bodyPr>
            <a:normAutofit fontScale="92500"/>
          </a:bodyPr>
          <a:lstStyle/>
          <a:p>
            <a:pPr marL="361950" indent="-276225">
              <a:buFont typeface="+mj-lt"/>
              <a:buAutoNum type="arabicPeriod"/>
            </a:pPr>
            <a:r>
              <a:rPr lang="pl-PL" sz="1400" b="1" dirty="0" smtClean="0">
                <a:solidFill>
                  <a:schemeClr val="accent1"/>
                </a:solidFill>
              </a:rPr>
              <a:t>Udział niestabilnych źródeł energii </a:t>
            </a:r>
            <a:r>
              <a:rPr lang="pl-PL" sz="1400" dirty="0" smtClean="0">
                <a:solidFill>
                  <a:schemeClr val="accent1"/>
                </a:solidFill>
              </a:rPr>
              <a:t>w europejskim bilansie energetycznym </a:t>
            </a:r>
            <a:br>
              <a:rPr lang="pl-PL" sz="1400" dirty="0" smtClean="0">
                <a:solidFill>
                  <a:schemeClr val="accent1"/>
                </a:solidFill>
              </a:rPr>
            </a:br>
            <a:r>
              <a:rPr lang="pl-PL" sz="1400" dirty="0" smtClean="0">
                <a:solidFill>
                  <a:schemeClr val="accent1"/>
                </a:solidFill>
              </a:rPr>
              <a:t>będzie nadal rosnąć.</a:t>
            </a:r>
          </a:p>
          <a:p>
            <a:pPr marL="361950" indent="-276225">
              <a:buFont typeface="+mj-lt"/>
              <a:buAutoNum type="arabicPeriod"/>
            </a:pPr>
            <a:r>
              <a:rPr lang="pl-PL" sz="1400" dirty="0" smtClean="0">
                <a:solidFill>
                  <a:schemeClr val="accent1"/>
                </a:solidFill>
              </a:rPr>
              <a:t>W przewidywalnej przyszłości </a:t>
            </a:r>
            <a:r>
              <a:rPr lang="pl-PL" sz="1400" b="1" dirty="0" smtClean="0">
                <a:solidFill>
                  <a:schemeClr val="accent1"/>
                </a:solidFill>
              </a:rPr>
              <a:t>energetyka wodna utrzyma swoją pozycję </a:t>
            </a:r>
            <a:r>
              <a:rPr lang="pl-PL" sz="1400" dirty="0" smtClean="0">
                <a:solidFill>
                  <a:schemeClr val="accent1"/>
                </a:solidFill>
              </a:rPr>
              <a:t>dominującego stabilizatora sieci elektroenergetycznej. Należy oczekiwać dalszego rozwoju elektrowni pompowych i rosnącego wykorzystania zbiorników istniejących elektrowni wodnych  </a:t>
            </a:r>
            <a:br>
              <a:rPr lang="pl-PL" sz="1400" dirty="0" smtClean="0">
                <a:solidFill>
                  <a:schemeClr val="accent1"/>
                </a:solidFill>
              </a:rPr>
            </a:br>
            <a:r>
              <a:rPr lang="pl-PL" sz="1400" dirty="0" smtClean="0">
                <a:solidFill>
                  <a:schemeClr val="accent1"/>
                </a:solidFill>
              </a:rPr>
              <a:t>- również w ramach międzynarodowego rynku usług systemowych.</a:t>
            </a:r>
            <a:endParaRPr lang="pl-PL" sz="1400" b="1" dirty="0" smtClean="0">
              <a:solidFill>
                <a:schemeClr val="accent1"/>
              </a:solidFill>
            </a:endParaRPr>
          </a:p>
          <a:p>
            <a:pPr marL="361950" indent="-276225">
              <a:buFont typeface="+mj-lt"/>
              <a:buAutoNum type="arabicPeriod"/>
            </a:pPr>
            <a:r>
              <a:rPr lang="pl-PL" sz="1400" dirty="0" smtClean="0">
                <a:solidFill>
                  <a:schemeClr val="accent1"/>
                </a:solidFill>
              </a:rPr>
              <a:t>Ograniczona liczba dobrych lokalizacji dla elektrowni pompowych , duży stopień wykorzystania potencjału hydroenergetycznego w niektórych krajach członkowskich i ograniczenia środowiskowe obowiązujące dziś w całej Unii Europejskiej spowodują zapewne stopniowy </a:t>
            </a:r>
            <a:r>
              <a:rPr lang="pl-PL" sz="1400" b="1" dirty="0" smtClean="0">
                <a:solidFill>
                  <a:schemeClr val="accent1"/>
                </a:solidFill>
              </a:rPr>
              <a:t>wzrost znaczenia niekonwencjonalnych magazynów energii hydraulicznej</a:t>
            </a:r>
            <a:r>
              <a:rPr lang="pl-PL" sz="1400" dirty="0" smtClean="0">
                <a:solidFill>
                  <a:schemeClr val="accent1"/>
                </a:solidFill>
              </a:rPr>
              <a:t>.</a:t>
            </a:r>
          </a:p>
          <a:p>
            <a:pPr marL="361950" indent="-276225">
              <a:buFont typeface="+mj-lt"/>
              <a:buAutoNum type="arabicPeriod"/>
            </a:pPr>
            <a:r>
              <a:rPr lang="pl-PL" sz="1400" b="1" dirty="0" smtClean="0">
                <a:solidFill>
                  <a:schemeClr val="accent1"/>
                </a:solidFill>
              </a:rPr>
              <a:t>Znaczenie magazynów energii elektrochemicznej i elektrycznej </a:t>
            </a:r>
            <a:r>
              <a:rPr lang="pl-PL" sz="1400" dirty="0" smtClean="0">
                <a:solidFill>
                  <a:schemeClr val="accent1"/>
                </a:solidFill>
              </a:rPr>
              <a:t>(ogniwa, kondensatory itp.) będzie również rosło, ale pozostanie ograniczone głównie do sieci lokalnych. Istotną przeszkodą może okazać się ograniczona trwałość i troska o środowisko naturalne.</a:t>
            </a:r>
            <a:br>
              <a:rPr lang="pl-PL" sz="1400" dirty="0" smtClean="0">
                <a:solidFill>
                  <a:schemeClr val="accent1"/>
                </a:solidFill>
              </a:rPr>
            </a:br>
            <a:r>
              <a:rPr lang="pl-PL" sz="1400" dirty="0" smtClean="0">
                <a:solidFill>
                  <a:schemeClr val="accent1"/>
                </a:solidFill>
              </a:rPr>
              <a:t>Dziś jest nią również stosunkowo wysoki koszt tych urządzeń. W wielu przypadkach dobrym rozwiązaniem alternatywnym mogą być zespoły małych elektrowni wodnych.</a:t>
            </a:r>
          </a:p>
          <a:p>
            <a:pPr marL="361950" indent="-276225">
              <a:buFont typeface="+mj-lt"/>
              <a:buAutoNum type="arabicPeriod"/>
            </a:pPr>
            <a:r>
              <a:rPr lang="pl-PL" sz="1400" dirty="0" smtClean="0">
                <a:solidFill>
                  <a:schemeClr val="accent1"/>
                </a:solidFill>
              </a:rPr>
              <a:t>Wykorzystanie</a:t>
            </a:r>
            <a:r>
              <a:rPr lang="pl-PL" sz="1400" b="1" dirty="0" smtClean="0">
                <a:solidFill>
                  <a:schemeClr val="accent1"/>
                </a:solidFill>
              </a:rPr>
              <a:t> potencjału magazynowego zbiorników istniejących elektrowni wodnych</a:t>
            </a:r>
            <a:r>
              <a:rPr lang="pl-PL" sz="1400" dirty="0" smtClean="0">
                <a:solidFill>
                  <a:schemeClr val="accent1"/>
                </a:solidFill>
              </a:rPr>
              <a:t/>
            </a:r>
            <a:br>
              <a:rPr lang="pl-PL" sz="1400" dirty="0" smtClean="0">
                <a:solidFill>
                  <a:schemeClr val="accent1"/>
                </a:solidFill>
              </a:rPr>
            </a:br>
            <a:r>
              <a:rPr lang="pl-PL" sz="1400" dirty="0" smtClean="0">
                <a:solidFill>
                  <a:schemeClr val="accent1"/>
                </a:solidFill>
              </a:rPr>
              <a:t>oraz kaskad zwartych jest optymalnym sposobem zapewnienia mocy regulacyjnej </a:t>
            </a:r>
            <a:br>
              <a:rPr lang="pl-PL" sz="1400" dirty="0" smtClean="0">
                <a:solidFill>
                  <a:schemeClr val="accent1"/>
                </a:solidFill>
              </a:rPr>
            </a:br>
            <a:r>
              <a:rPr lang="pl-PL" sz="1400" dirty="0" smtClean="0">
                <a:solidFill>
                  <a:schemeClr val="accent1"/>
                </a:solidFill>
              </a:rPr>
              <a:t>i interwencyjnej dla systemu elektroenergetycznego. Ponowne uwolnienie tego potencjału </a:t>
            </a:r>
            <a:br>
              <a:rPr lang="pl-PL" sz="1400" dirty="0" smtClean="0">
                <a:solidFill>
                  <a:schemeClr val="accent1"/>
                </a:solidFill>
              </a:rPr>
            </a:br>
            <a:r>
              <a:rPr lang="pl-PL" sz="1400" dirty="0" smtClean="0">
                <a:solidFill>
                  <a:schemeClr val="accent1"/>
                </a:solidFill>
              </a:rPr>
              <a:t>w Polsce wymaga  jednak rewizji rygorystycznych pozwoleń </a:t>
            </a:r>
            <a:r>
              <a:rPr lang="pl-PL" sz="1400" dirty="0" err="1" smtClean="0">
                <a:solidFill>
                  <a:schemeClr val="accent1"/>
                </a:solidFill>
              </a:rPr>
              <a:t>wodnoprawnych</a:t>
            </a:r>
            <a:r>
              <a:rPr lang="pl-PL" sz="1400" dirty="0" smtClean="0">
                <a:solidFill>
                  <a:schemeClr val="accent1"/>
                </a:solidFill>
              </a:rPr>
              <a:t>.</a:t>
            </a:r>
          </a:p>
          <a:p>
            <a:pPr marL="361950" indent="-276225">
              <a:buFont typeface="+mj-lt"/>
              <a:buAutoNum type="arabicPeriod"/>
            </a:pPr>
            <a:r>
              <a:rPr lang="pl-PL" sz="1400" dirty="0" smtClean="0">
                <a:solidFill>
                  <a:schemeClr val="accent1"/>
                </a:solidFill>
              </a:rPr>
              <a:t>Bezpieczny rozwój niestabilnych źródeł energii w Polsce po roku 2020 wymaga uruchomienia z dawna planowanych inwestycji w</a:t>
            </a:r>
            <a:r>
              <a:rPr lang="pl-PL" sz="1400" b="1" dirty="0" smtClean="0">
                <a:solidFill>
                  <a:schemeClr val="accent1"/>
                </a:solidFill>
              </a:rPr>
              <a:t> elektrownie pompowe, rzeczne kaskady zwarte </a:t>
            </a:r>
            <a:br>
              <a:rPr lang="pl-PL" sz="1400" b="1" dirty="0" smtClean="0">
                <a:solidFill>
                  <a:schemeClr val="accent1"/>
                </a:solidFill>
              </a:rPr>
            </a:br>
            <a:r>
              <a:rPr lang="pl-PL" sz="1400" dirty="0" smtClean="0">
                <a:solidFill>
                  <a:schemeClr val="accent1"/>
                </a:solidFill>
              </a:rPr>
              <a:t>i </a:t>
            </a:r>
            <a:r>
              <a:rPr lang="pl-PL" sz="1400" b="1" dirty="0" smtClean="0">
                <a:solidFill>
                  <a:schemeClr val="accent1"/>
                </a:solidFill>
              </a:rPr>
              <a:t>elektrownie zbiornikowe</a:t>
            </a:r>
            <a:r>
              <a:rPr lang="pl-PL" sz="1400" dirty="0" smtClean="0">
                <a:solidFill>
                  <a:schemeClr val="accent1"/>
                </a:solidFill>
              </a:rPr>
              <a:t>. Alternatywnym rozwiązaniem pozostaje import usług systemowych lub rezygnacja z takiego rozwoju.</a:t>
            </a:r>
            <a:endParaRPr lang="pl-PL" sz="1400" dirty="0">
              <a:solidFill>
                <a:schemeClr val="accent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46</a:t>
            </a:fld>
            <a:endParaRPr lang="pl-PL"/>
          </a:p>
        </p:txBody>
      </p:sp>
      <p:pic>
        <p:nvPicPr>
          <p:cNvPr id="5" name="Obraz 4" descr="TEW_Logo_blue_3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536" y="188640"/>
            <a:ext cx="1835696" cy="8372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47</a:t>
            </a:fld>
            <a:endParaRPr lang="pl-PL"/>
          </a:p>
        </p:txBody>
      </p:sp>
      <p:pic>
        <p:nvPicPr>
          <p:cNvPr id="5" name="Picture 8" descr="E:\DOKUMENTY\KONFERENCJE\HYDRO\Hydro_2008\Fotografie\Niedzica_view.jpg"/>
          <p:cNvPicPr>
            <a:picLocks noChangeAspect="1" noChangeArrowheads="1"/>
          </p:cNvPicPr>
          <p:nvPr/>
        </p:nvPicPr>
        <p:blipFill>
          <a:blip r:embed="rId2" cstate="print"/>
          <a:srcRect l="5185" r="6615" b="-70"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TEW_Logo_201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775823" y="5661248"/>
            <a:ext cx="2368177" cy="108012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23528" y="4653136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Dziękujemy za uwagę</a:t>
            </a:r>
            <a:endParaRPr lang="pl-PL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18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800" dirty="0" smtClean="0">
                <a:solidFill>
                  <a:schemeClr val="accent1"/>
                </a:solidFill>
              </a:rPr>
              <a:t/>
            </a:r>
            <a:br>
              <a:rPr lang="pl-PL" sz="1800" dirty="0" smtClean="0">
                <a:solidFill>
                  <a:schemeClr val="accent1"/>
                </a:solidFill>
              </a:rPr>
            </a:br>
            <a:r>
              <a:rPr lang="pl-PL" sz="18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Niemcy 2012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dirty="0"/>
          </a:p>
        </p:txBody>
      </p:sp>
      <p:pic>
        <p:nvPicPr>
          <p:cNvPr id="5" name="Symbol zastępczy zawartości 4" descr="steller_AE_2013_Fig_01a_Win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412776"/>
            <a:ext cx="4026556" cy="137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steller_AE_2013_Fig_01b_Photovoltaic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56209"/>
            <a:ext cx="377929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2555776" y="2780928"/>
            <a:ext cx="54721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1000" dirty="0" smtClean="0"/>
              <a:t>źródło: </a:t>
            </a:r>
            <a:r>
              <a:rPr lang="en-US" sz="1000" dirty="0" err="1"/>
              <a:t>Mearn</a:t>
            </a:r>
            <a:r>
              <a:rPr lang="en-US" sz="1000" dirty="0"/>
              <a:t> </a:t>
            </a:r>
            <a:r>
              <a:rPr lang="en-US" sz="1000" dirty="0" smtClean="0"/>
              <a:t>E., </a:t>
            </a:r>
            <a:r>
              <a:rPr lang="en-US" sz="1000" dirty="0"/>
              <a:t>German power grids increasingly </a:t>
            </a:r>
            <a:r>
              <a:rPr lang="en-US" sz="1000" dirty="0" smtClean="0"/>
              <a:t>strained. </a:t>
            </a:r>
            <a:r>
              <a:rPr lang="en-US" sz="1000" dirty="0"/>
              <a:t>June 1st, 2012,</a:t>
            </a:r>
          </a:p>
          <a:p>
            <a:pPr algn="r">
              <a:defRPr/>
            </a:pPr>
            <a:r>
              <a:rPr lang="pl-PL" sz="1000" dirty="0"/>
              <a:t>http://</a:t>
            </a:r>
            <a:r>
              <a:rPr lang="pl-PL" sz="1000" dirty="0" smtClean="0"/>
              <a:t>www.theoildrum.com/tag/german_electric_power_grid</a:t>
            </a:r>
            <a:endParaRPr lang="pl-PL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56992"/>
            <a:ext cx="7595149" cy="238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3" y="6309320"/>
            <a:ext cx="857312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6021288"/>
            <a:ext cx="8208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źródło: </a:t>
            </a:r>
            <a:r>
              <a:rPr lang="en-US" sz="1000" dirty="0" smtClean="0"/>
              <a:t> </a:t>
            </a:r>
            <a:r>
              <a:rPr lang="en-US" sz="1000" i="1" dirty="0" err="1" smtClean="0"/>
              <a:t>Atle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Harby</a:t>
            </a:r>
            <a:r>
              <a:rPr lang="en-US" sz="1000" i="1" dirty="0" smtClean="0"/>
              <a:t>, SINTEF Energy Research</a:t>
            </a:r>
            <a:r>
              <a:rPr lang="pl-PL" sz="1000" i="1" dirty="0" smtClean="0"/>
              <a:t>, </a:t>
            </a:r>
            <a:r>
              <a:rPr lang="pl-PL" sz="1000" dirty="0" smtClean="0"/>
              <a:t> </a:t>
            </a:r>
            <a:r>
              <a:rPr lang="pl-PL" sz="1000" dirty="0" err="1" smtClean="0"/>
              <a:t>Mechanical</a:t>
            </a:r>
            <a:r>
              <a:rPr lang="pl-PL" sz="1000" dirty="0" smtClean="0"/>
              <a:t> </a:t>
            </a:r>
            <a:r>
              <a:rPr lang="pl-PL" sz="1000" smtClean="0"/>
              <a:t>energy storage. </a:t>
            </a:r>
            <a:r>
              <a:rPr lang="pl-PL" sz="1000" dirty="0" smtClean="0"/>
              <a:t>Status and </a:t>
            </a:r>
            <a:r>
              <a:rPr lang="pl-PL" sz="1000" dirty="0" err="1" smtClean="0"/>
              <a:t>future</a:t>
            </a:r>
            <a:r>
              <a:rPr lang="pl-PL" sz="1000" dirty="0" smtClean="0"/>
              <a:t> development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251520" y="6309320"/>
            <a:ext cx="7776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 smtClean="0"/>
              <a:t>Źródło: J.S. </a:t>
            </a:r>
            <a:r>
              <a:rPr lang="pl-PL" sz="1000" dirty="0" err="1" smtClean="0"/>
              <a:t>Anagnostopoulos</a:t>
            </a:r>
            <a:r>
              <a:rPr lang="pl-PL" sz="1000" dirty="0" smtClean="0"/>
              <a:t>, D.E. </a:t>
            </a:r>
            <a:r>
              <a:rPr lang="pl-PL" sz="1000" dirty="0" err="1" smtClean="0"/>
              <a:t>Papantonis</a:t>
            </a:r>
            <a:r>
              <a:rPr lang="pl-PL" sz="1000" dirty="0" smtClean="0"/>
              <a:t>: </a:t>
            </a:r>
            <a:r>
              <a:rPr lang="en-US" sz="1000" dirty="0" smtClean="0"/>
              <a:t>Combined conventional hydropower plants and pumped</a:t>
            </a:r>
            <a:r>
              <a:rPr lang="pl-PL" sz="1000" dirty="0" smtClean="0"/>
              <a:t> </a:t>
            </a:r>
            <a:r>
              <a:rPr lang="en-US" sz="1000" dirty="0" smtClean="0"/>
              <a:t>storage units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en-US" sz="1000" dirty="0" smtClean="0"/>
              <a:t> to support large wind penetration in electric</a:t>
            </a:r>
            <a:r>
              <a:rPr lang="pl-PL" sz="1000" dirty="0" smtClean="0"/>
              <a:t> </a:t>
            </a:r>
            <a:r>
              <a:rPr lang="pl-PL" sz="1000" dirty="0" err="1" smtClean="0"/>
              <a:t>grids</a:t>
            </a:r>
            <a:r>
              <a:rPr lang="pl-PL" sz="1000" dirty="0" smtClean="0"/>
              <a:t>, HYDRO 2011, Paper 11.04</a:t>
            </a:r>
            <a:endParaRPr lang="pl-PL" sz="1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49276"/>
            <a:ext cx="4680520" cy="325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221088"/>
            <a:ext cx="8454330" cy="197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1584176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600" dirty="0" smtClean="0">
                <a:solidFill>
                  <a:schemeClr val="accent1"/>
                </a:solidFill>
              </a:rPr>
              <a:t/>
            </a:r>
            <a:br>
              <a:rPr lang="pl-PL" sz="1600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moc i energia oferowana przez farmy wiatrowe w </a:t>
            </a:r>
            <a:r>
              <a:rPr lang="pl-PL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grecji</a:t>
            </a: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 odrzucana wskutek braku pojemności magazynowych </a:t>
            </a:r>
            <a:b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obliczenia symulacyjne</a:t>
            </a:r>
            <a:endParaRPr lang="pl-P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44008" y="1484785"/>
            <a:ext cx="338437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600" b="1" dirty="0" smtClean="0"/>
              <a:t>Oznaczenia:</a:t>
            </a:r>
          </a:p>
          <a:p>
            <a:pPr>
              <a:spcAft>
                <a:spcPts val="600"/>
              </a:spcAft>
            </a:pPr>
            <a:r>
              <a:rPr lang="pl-PL" sz="1400" dirty="0" smtClean="0"/>
              <a:t>WF  – farmy wiatrowe</a:t>
            </a:r>
          </a:p>
          <a:p>
            <a:pPr>
              <a:spcAft>
                <a:spcPts val="600"/>
              </a:spcAft>
            </a:pPr>
            <a:r>
              <a:rPr lang="pl-PL" sz="1400" dirty="0" smtClean="0"/>
              <a:t>R</a:t>
            </a:r>
            <a:r>
              <a:rPr lang="pl-PL" sz="1400" baseline="-25000" dirty="0" smtClean="0"/>
              <a:t>W/S </a:t>
            </a:r>
            <a:r>
              <a:rPr lang="pl-PL" sz="1400" dirty="0" smtClean="0"/>
              <a:t>= moc zainstalowana w WF/</a:t>
            </a:r>
            <a:br>
              <a:rPr lang="pl-PL" sz="1400" dirty="0" smtClean="0"/>
            </a:br>
            <a:r>
              <a:rPr lang="pl-PL" sz="1400" dirty="0" smtClean="0"/>
              <a:t>          średnie obciążenie sieci</a:t>
            </a:r>
          </a:p>
          <a:p>
            <a:pPr>
              <a:spcAft>
                <a:spcPts val="600"/>
              </a:spcAft>
            </a:pPr>
            <a:r>
              <a:rPr lang="pl-PL" sz="1600" b="1" dirty="0" smtClean="0">
                <a:solidFill>
                  <a:srgbClr val="FF0000"/>
                </a:solidFill>
              </a:rPr>
              <a:t>Informacje o sieci (2008)</a:t>
            </a:r>
          </a:p>
          <a:p>
            <a:pPr>
              <a:spcAft>
                <a:spcPts val="600"/>
              </a:spcAft>
              <a:tabLst>
                <a:tab pos="3048000" algn="r"/>
              </a:tabLst>
            </a:pPr>
            <a:r>
              <a:rPr lang="pl-PL" sz="1400" dirty="0" smtClean="0"/>
              <a:t>Średnie obciążenie sieci:	 6350 MW</a:t>
            </a:r>
          </a:p>
          <a:p>
            <a:pPr>
              <a:spcAft>
                <a:spcPts val="600"/>
              </a:spcAft>
              <a:tabLst>
                <a:tab pos="3048000" algn="r"/>
              </a:tabLst>
            </a:pPr>
            <a:r>
              <a:rPr lang="pl-PL" sz="1400" dirty="0" smtClean="0"/>
              <a:t>Moc farm wiatrowych: 	790 MW</a:t>
            </a:r>
          </a:p>
          <a:p>
            <a:pPr>
              <a:spcAft>
                <a:spcPts val="600"/>
              </a:spcAft>
              <a:tabLst>
                <a:tab pos="2867025" algn="r"/>
              </a:tabLst>
            </a:pPr>
            <a:r>
              <a:rPr lang="pl-PL" sz="1400" b="1" dirty="0" smtClean="0">
                <a:solidFill>
                  <a:srgbClr val="FF0000"/>
                </a:solidFill>
              </a:rPr>
              <a:t>Rok 2020</a:t>
            </a:r>
          </a:p>
          <a:p>
            <a:pPr>
              <a:spcAft>
                <a:spcPts val="600"/>
              </a:spcAft>
              <a:tabLst>
                <a:tab pos="3048000" algn="r"/>
              </a:tabLst>
            </a:pPr>
            <a:r>
              <a:rPr lang="pl-PL" sz="1400" dirty="0" smtClean="0"/>
              <a:t>Moc farm wiatrowych:	7,5÷10 GW</a:t>
            </a:r>
            <a:endParaRPr lang="pl-PL" sz="14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627784" y="603614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/>
              <a:t>rok 2006, R</a:t>
            </a:r>
            <a:r>
              <a:rPr lang="pl-PL" sz="1200" baseline="-25000" dirty="0" smtClean="0"/>
              <a:t>WS </a:t>
            </a:r>
            <a:r>
              <a:rPr lang="pl-PL" sz="1200" dirty="0" smtClean="0"/>
              <a:t>= 1,5</a:t>
            </a:r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860032" y="6021288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rok 2008, R</a:t>
            </a:r>
            <a:r>
              <a:rPr lang="pl-PL" sz="1200" baseline="-25000" dirty="0" smtClean="0"/>
              <a:t>WS </a:t>
            </a:r>
            <a:r>
              <a:rPr lang="pl-PL" sz="1200" dirty="0" smtClean="0"/>
              <a:t>= 1,5</a:t>
            </a:r>
            <a:endParaRPr lang="pl-PL" sz="1200" dirty="0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2780928"/>
            <a:ext cx="7056784" cy="1872208"/>
          </a:xfrm>
        </p:spPr>
        <p:txBody>
          <a:bodyPr anchor="t" anchorCtr="0">
            <a:normAutofit/>
          </a:bodyPr>
          <a:lstStyle/>
          <a:p>
            <a:pPr marL="0" indent="0" algn="r">
              <a:tabLst>
                <a:tab pos="0" algn="l"/>
              </a:tabLst>
            </a:pPr>
            <a:r>
              <a:rPr lang="pl-PL" sz="2000" dirty="0" smtClean="0">
                <a:solidFill>
                  <a:srgbClr val="CCFFFF"/>
                </a:solidFill>
              </a:rPr>
              <a:t>ZDOLNOŚĆ MAGAZYNOWANIA ENERGII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 smtClean="0">
                <a:solidFill>
                  <a:srgbClr val="CCFFFF"/>
                </a:solidFill>
              </a:rPr>
              <a:t>W ZBIORNIKACH ELEKTROWNI WODNYCH </a:t>
            </a:r>
            <a:br>
              <a:rPr lang="pl-PL" sz="2000" dirty="0" smtClean="0">
                <a:solidFill>
                  <a:srgbClr val="CCFFFF"/>
                </a:solidFill>
              </a:rPr>
            </a:b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NIE TYLKO SPOSÓB </a:t>
            </a:r>
            <a:b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 POZYSKIWANIE KORZYŚCI </a:t>
            </a:r>
            <a:b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 TYTUŁU ŚWIADCZENIA TAKIEJ USŁUGI</a:t>
            </a:r>
            <a:r>
              <a:rPr lang="pl-P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55776" y="4941168"/>
            <a:ext cx="6172200" cy="1371600"/>
          </a:xfrm>
        </p:spPr>
        <p:txBody>
          <a:bodyPr>
            <a:normAutofit/>
          </a:bodyPr>
          <a:lstStyle/>
          <a:p>
            <a:pPr algn="r"/>
            <a:r>
              <a:rPr lang="pl-PL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TO TAKŻE:</a:t>
            </a:r>
            <a:endParaRPr lang="pl-PL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5" name="Obraz 4" descr="TEW_Logo_2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588224" y="188640"/>
            <a:ext cx="2368177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7992888" cy="3960440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pl-PL" sz="1600" b="1" dirty="0" smtClean="0"/>
          </a:p>
          <a:p>
            <a:pPr marL="342900" indent="-342900">
              <a:spcAft>
                <a:spcPts val="1200"/>
              </a:spcAft>
            </a:pPr>
            <a:r>
              <a:rPr lang="pl-PL" sz="2100" b="1" dirty="0" smtClean="0">
                <a:latin typeface="Times New Roman" pitchFamily="18" charset="0"/>
                <a:cs typeface="Times New Roman" pitchFamily="18" charset="0"/>
              </a:rPr>
              <a:t>Stabilizacja zapotrzebowania na energię w systemach lokalnych poprzez: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Obniżanie obciążenia elektrowni zbiornikowych w okresach, </a:t>
            </a:r>
            <a:b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których występuje nadwyżka produkowanej energii elektrycznej we własnych instalacjach </a:t>
            </a:r>
            <a:r>
              <a:rPr lang="pl-PL" sz="1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oze</a:t>
            </a:r>
            <a: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(elektrownie wiatrowe i fotowoltaiczne). Nadwyżka energii surowej (dopływ wody) jest magazynowana w zbiornikach elektrowni wodnych.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2"/>
              </a:buBlip>
            </a:pPr>
            <a: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Wykorzystywanie zakumulowanej energii w zbiornikach elektrowni wodnych </a:t>
            </a:r>
            <a:b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 pokrycia deficytu energii dostarczanej odbiorcom finalnym w okresach zmniejszonej generacji w instalacjach </a:t>
            </a:r>
            <a:r>
              <a:rPr lang="pl-PL" sz="1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oze</a:t>
            </a:r>
            <a: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czy też zwiększonego zapotrzebowania na energię u odbiorców finalnych.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pl-PL" sz="19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Wykorzystywanie zespołów pompowych elektrowni zbiornikowych do odbioru nadwyżek produkowanej energii elektrycznej we własnych instalacjach </a:t>
            </a:r>
            <a:r>
              <a:rPr lang="pl-PL" sz="19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oze</a:t>
            </a:r>
            <a:r>
              <a:rPr lang="pl-PL" sz="19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pl-PL" sz="19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9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do magazynowania energii w zbiornikach elektrowni wodnych.</a:t>
            </a:r>
            <a:endParaRPr lang="pl-PL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600" dirty="0" smtClean="0">
                <a:solidFill>
                  <a:schemeClr val="accent1"/>
                </a:solidFill>
              </a:rPr>
              <a:t/>
            </a:r>
            <a:br>
              <a:rPr lang="pl-PL" sz="1600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pl-PL" sz="1600" b="1" dirty="0" smtClean="0"/>
              <a:t> </a:t>
            </a: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rezerwy mocy i energii </a:t>
            </a:r>
            <a:endParaRPr lang="pl-PL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7920880" cy="32403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pl-PL" sz="1600" b="1" dirty="0" smtClean="0"/>
          </a:p>
          <a:p>
            <a:pPr marL="342900" indent="-342900">
              <a:spcAft>
                <a:spcPts val="1200"/>
              </a:spcAft>
            </a:pP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Wykorzystywanie magazynów energii do pokrycia zapotrzebowania </a:t>
            </a:r>
            <a:br>
              <a:rPr lang="pl-PL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na energię w okresach braku zasilania zewnętrznego </a:t>
            </a:r>
            <a:br>
              <a:rPr lang="pl-PL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(lokalny lub systemowy </a:t>
            </a:r>
            <a:r>
              <a:rPr lang="pl-PL" sz="1600" b="1" dirty="0" err="1" smtClean="0">
                <a:latin typeface="Times New Roman" pitchFamily="18" charset="0"/>
                <a:cs typeface="Times New Roman" pitchFamily="18" charset="0"/>
              </a:rPr>
              <a:t>blackout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pl-PL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Praca na wydzielony system.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pl-PL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Usługa odbudowy napięcia w systemie po wystąpieniu </a:t>
            </a:r>
            <a:r>
              <a:rPr lang="pl-PL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blackoutu</a:t>
            </a:r>
            <a:r>
              <a:rPr lang="pl-PL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90600" lvl="1" indent="-533400">
              <a:lnSpc>
                <a:spcPct val="80000"/>
              </a:lnSpc>
              <a:buFont typeface="Wingdings 2" pitchFamily="18" charset="2"/>
              <a:buNone/>
            </a:pPr>
            <a:endParaRPr lang="pl-PL" sz="1500" b="1" dirty="0" smtClean="0"/>
          </a:p>
          <a:p>
            <a:pPr marL="342900" indent="-342900">
              <a:spcAft>
                <a:spcPts val="1200"/>
              </a:spcAft>
            </a:pPr>
            <a:r>
              <a:rPr lang="pl-PL" sz="1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Wykorzystanie pojemności magazynowych do świadczenia usługi regulacji częstotliwości i mocy [ARCM] w systemach lokalnych podczas pracy </a:t>
            </a:r>
            <a:br>
              <a:rPr lang="pl-PL" sz="1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na wydzielony system.</a:t>
            </a:r>
          </a:p>
          <a:p>
            <a:endParaRPr lang="pl-PL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45288" cy="1143000"/>
          </a:xfrm>
        </p:spPr>
        <p:txBody>
          <a:bodyPr anchor="t" anchorCtr="0">
            <a:normAutofit/>
          </a:bodyPr>
          <a:lstStyle/>
          <a:p>
            <a:pPr algn="r"/>
            <a:r>
              <a:rPr lang="pl-PL" sz="1600" b="1" dirty="0" smtClean="0">
                <a:solidFill>
                  <a:schemeClr val="accent1"/>
                </a:solidFill>
              </a:rPr>
              <a:t>Problem kompensacji fluktuacji mocy</a:t>
            </a:r>
            <a:r>
              <a:rPr lang="pl-PL" sz="1600" dirty="0" smtClean="0">
                <a:solidFill>
                  <a:schemeClr val="accent1"/>
                </a:solidFill>
              </a:rPr>
              <a:t/>
            </a:r>
            <a:br>
              <a:rPr lang="pl-PL" sz="1600" dirty="0" smtClean="0">
                <a:solidFill>
                  <a:schemeClr val="accent1"/>
                </a:solidFill>
              </a:rPr>
            </a:br>
            <a:r>
              <a:rPr lang="pl-PL" sz="1600" b="1" dirty="0" smtClean="0">
                <a:solidFill>
                  <a:schemeClr val="accent1"/>
                </a:solidFill>
              </a:rPr>
              <a:t>w sieciach elektroenergetycznych z niestabilnymi źródłami energii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pl-PL" sz="1600" b="1" dirty="0" smtClean="0"/>
              <a:t> </a:t>
            </a:r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rezerwy mocy i energii </a:t>
            </a:r>
            <a:endParaRPr lang="pl-PL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2D6B5F-F2FD-4082-98C9-F7D99E2A3F20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Niestandardowy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2710</TotalTime>
  <Words>1957</Words>
  <Application>Microsoft Office PowerPoint</Application>
  <PresentationFormat>Pokaz na ekranie (4:3)</PresentationFormat>
  <Paragraphs>730</Paragraphs>
  <Slides>47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48" baseType="lpstr">
      <vt:lpstr>Wykusz</vt:lpstr>
      <vt:lpstr>Hydroelektrownie  jako kompensacyjne źródło energii odnawialnej  w krajach o bardziej różnorodnym systemie OZE  opartym na energetyce wiatrowej i słonecznej. Potencjał rozwoju małych elektrowni wodnych</vt:lpstr>
      <vt:lpstr>Hydroelektrownie  jako kompensacyjne źródło energii odnawialnej  w krajach o bardziej różnorodnym systemie OZE  opartym na energetyce wiatrowej i słonecznej</vt:lpstr>
      <vt:lpstr>Problem kompensacji fluktuacji mocy w sieciach elektroenergetycznych z niestabilnymi źródłami energii - typowy cykl pracy regulacyjnej i interwencyjnej elektrowni wodnych</vt:lpstr>
      <vt:lpstr>Problem kompensacji fluktuacji mocy w sieciach elektroenergetycznych z niestabilnymi źródłami energii - obecny i przewidywany udział niestabilnych źródeł energii  w bilansie energii elektrycznej</vt:lpstr>
      <vt:lpstr>Problem kompensacji fluktuacji mocy w sieciach elektroenergetycznych z niestabilnymi źródłami energii Niemcy 2012 </vt:lpstr>
      <vt:lpstr>Problem kompensacji fluktuacji mocy w sieciach elektroenergetycznych z niestabilnymi źródłami energii moc i energia oferowana przez farmy wiatrowe w grecji  i odrzucana wskutek braku pojemności magazynowych  - obliczenia symulacyjne</vt:lpstr>
      <vt:lpstr>ZDOLNOŚĆ MAGAZYNOWANIA ENERGII W ZBIORNIKACH ELEKTROWNI WODNYCH  TO NIE TYLKO SPOSÓB  NA POZYSKIWANIE KORZYŚCI  Z TYTUŁU ŚWIADCZENIA TAKIEJ USŁUGI,</vt:lpstr>
      <vt:lpstr>Problem kompensacji fluktuacji mocy w sieciach elektroenergetycznych z niestabilnymi źródłami energii - rezerwy mocy i energii </vt:lpstr>
      <vt:lpstr>Problem kompensacji fluktuacji mocy w sieciach elektroenergetycznych z niestabilnymi źródłami energii - rezerwy mocy i energii </vt:lpstr>
      <vt:lpstr>Problem kompensacji fluktuacji mocy w sieciach elektroenergetycznych z niestabilnymi źródłami energii - pierwotna, wtórna i trójna regulacja częstotliwości </vt:lpstr>
      <vt:lpstr>Problem kompensacji fluktuacji mocy w sieciach elektroenergetycznych z niestabilnymi źródłami energii - rezerwy mocy </vt:lpstr>
      <vt:lpstr>Wybrane technologie magazynowania energii - zakres zastosowań </vt:lpstr>
      <vt:lpstr>Wybrane technologie magazynowania energii moc zainstalowana, MW  </vt:lpstr>
      <vt:lpstr>Wybrane technologie magazynowania energii  - zakres zastosowań  </vt:lpstr>
      <vt:lpstr>Wybrane technologie magazynowania energii moc zainstalowana w elektrowniach pompowych  </vt:lpstr>
      <vt:lpstr>Wybrane technologie magazynowania energii - elektrownie pompowo-szczytowe </vt:lpstr>
      <vt:lpstr>Wybrane technologie magazynowania energii - elektrownie pompowo-szczytowe </vt:lpstr>
      <vt:lpstr>Wybrane technologie magazynowania energii - zbiorniki elektrowni wodnych</vt:lpstr>
      <vt:lpstr>Wybrane technologie magazynowania energii  - energetyka wodna w norwegii &amp; energetyka wiatrowa w danii</vt:lpstr>
      <vt:lpstr>Wybrane technologie magazynowania energii niekonwencjonalne zespoły pompowo-szczytowe</vt:lpstr>
      <vt:lpstr>Wybrane technologie magazynowania energii - zasobniki powietrza sprężonego (CAES) </vt:lpstr>
      <vt:lpstr>Wybrane technologie magazynowania energii - baterie sodowo-siarkowe </vt:lpstr>
      <vt:lpstr>Wybrane technologie magazynowania energii - zestawienie parametrów</vt:lpstr>
      <vt:lpstr>Wybrane technologie magazynowania energii - aspekty ekonomiczne</vt:lpstr>
      <vt:lpstr>Współczesne trendy rozwojowe hydroenergetyki </vt:lpstr>
      <vt:lpstr>Współczesne trendy rozwojowe hydroenergetyki </vt:lpstr>
      <vt:lpstr>Przykłady sieci z dużym udziałem niestabilnych źródeł energii,  stabilizowanych przy użyciu elektrowni wodnych  El Hierro  – sieć zasilana wyłącznie przez farmę wiatrową z elektrownią pompową  </vt:lpstr>
      <vt:lpstr>Przykłady sieci z dużym udziałem niestabilnych źródeł energii,  stabilizowanych przy użyciu elektrowni wodnych  Longyangxia  – pierwsza wielkoskalowa słoneczno-wodna elektrownia hybrydowa   </vt:lpstr>
      <vt:lpstr>Przykłady sieci z dużym udziałem niestabilnych źródeł energii,  stabilizowanych przy użyciu elektrowni wodnych  wzrost możliwości  wykorzystania energii wiatru w sieci greckiej  w wyniku uruchomienia zespołu 7 elektrowni pompowych Kastraki - symulacja numeryczna   </vt:lpstr>
      <vt:lpstr>Przykłady sieci z dużym udziałem niestabilnych źródeł energii,  stabilizowanych przy użyciu elektrowni wodnych  symulacje zagospodarowania nadwyżki energii elektrycznej  w sieci portugalskiej w perspektywie roku 2020  </vt:lpstr>
      <vt:lpstr>Przykłady sieci z dużym udziałem niestabilnych źródeł energii,  stabilizowanych przy użyciu elektrowni wodnych  sieć europejska stabilizowana elektrowniami wodnymi  - propozycja z norwegii  </vt:lpstr>
      <vt:lpstr>Informacje o energetyce wodnej w Polsce Potencjał hydroenergetyczny</vt:lpstr>
      <vt:lpstr>Informacje o energetyce wodnej w Polsce  duże elektrownie wodne (&gt; 10 MW)</vt:lpstr>
      <vt:lpstr>Informacje o energetyce wodnej w Polsce Elektrownie wodne w sektorze OZE</vt:lpstr>
      <vt:lpstr>Informacje o energetyce wodnej w Polsce Obserwowane trendy</vt:lpstr>
      <vt:lpstr>Informacje o energetyce wodnej w Polsce Obserwowane trendy</vt:lpstr>
      <vt:lpstr>Informacje o energetyce wodnej w Polsce Szacunkowy potencjał hydroenergetyczny MEW</vt:lpstr>
      <vt:lpstr>Informacje o energetyce wodnej w Polsce</vt:lpstr>
      <vt:lpstr>W jakiej mierze polska hydroenergetyka może podjąć się stabilizacji systemu elektroenergetycznego  w warunkach silnej penetracji niestabilnymi źródłami energii?</vt:lpstr>
      <vt:lpstr>Istniejące i potencjalne możliwości kompensacji fluktuacji mocy wywołanych niestabilnymi źródłami energii w Polsce  w oparciu krajową hydroenergetykę Możliwości akumulacyjne elektrowni zbiornikowych  o mocy powyżej 5 MW</vt:lpstr>
      <vt:lpstr>Istniejące i potencjalne możliwości kompensacji fluktuacji mocy wywołanych niestabilnymi źródłami energii w Polsce  w oparciu krajową hydroenergetykę </vt:lpstr>
      <vt:lpstr>Istniejące i potencjalne możliwości kompensacji fluktuacji mocy wywołanych niestabilnymi źródłami energii w Polsce  w oparciu krajową hydroenergetykę Możliwości akumulacyjne elektrowni zbiornikowych o mocy do 5 MW</vt:lpstr>
      <vt:lpstr>Istniejące i potencjalne możliwości kompensacji fluktuacji mocy wywołanych niestabilnymi źródłami energii w Polsce  w oparciu krajową hydroenergetykę </vt:lpstr>
      <vt:lpstr>Istniejące i potencjalne możliwości kompensacji fluktuacji mocy wywołanych niestabilnymi źródłami energii w Polsce  w oparciu krajową hydroenergetykę </vt:lpstr>
      <vt:lpstr>Istniejące i potencjalne możliwości kompensacji fluktuacji mocy  wywołanych niestabilnymi źródłami energii w Polsce  w oparciu krajową hydroenergetykę</vt:lpstr>
      <vt:lpstr>Podsumowanie </vt:lpstr>
      <vt:lpstr>Slajd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Janusz Steller</dc:creator>
  <cp:lastModifiedBy>Janusz Steller</cp:lastModifiedBy>
  <cp:revision>282</cp:revision>
  <dcterms:created xsi:type="dcterms:W3CDTF">2015-11-11T07:46:00Z</dcterms:created>
  <dcterms:modified xsi:type="dcterms:W3CDTF">2015-11-29T15:16:45Z</dcterms:modified>
</cp:coreProperties>
</file>